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09" r:id="rId1"/>
  </p:sldMasterIdLst>
  <p:notesMasterIdLst>
    <p:notesMasterId r:id="rId32"/>
  </p:notesMasterIdLst>
  <p:sldIdLst>
    <p:sldId id="256" r:id="rId2"/>
    <p:sldId id="275" r:id="rId3"/>
    <p:sldId id="268" r:id="rId4"/>
    <p:sldId id="260" r:id="rId5"/>
    <p:sldId id="283" r:id="rId6"/>
    <p:sldId id="284" r:id="rId7"/>
    <p:sldId id="272" r:id="rId8"/>
    <p:sldId id="258" r:id="rId9"/>
    <p:sldId id="299" r:id="rId10"/>
    <p:sldId id="277" r:id="rId11"/>
    <p:sldId id="267" r:id="rId12"/>
    <p:sldId id="282" r:id="rId13"/>
    <p:sldId id="278" r:id="rId14"/>
    <p:sldId id="281" r:id="rId15"/>
    <p:sldId id="269" r:id="rId16"/>
    <p:sldId id="307" r:id="rId17"/>
    <p:sldId id="291" r:id="rId18"/>
    <p:sldId id="270" r:id="rId19"/>
    <p:sldId id="287" r:id="rId20"/>
    <p:sldId id="261" r:id="rId21"/>
    <p:sldId id="292" r:id="rId22"/>
    <p:sldId id="293" r:id="rId23"/>
    <p:sldId id="304" r:id="rId24"/>
    <p:sldId id="273" r:id="rId25"/>
    <p:sldId id="289" r:id="rId26"/>
    <p:sldId id="303" r:id="rId27"/>
    <p:sldId id="296" r:id="rId28"/>
    <p:sldId id="305" r:id="rId29"/>
    <p:sldId id="297" r:id="rId30"/>
    <p:sldId id="257" r:id="rId31"/>
  </p:sldIdLst>
  <p:sldSz cx="9144000" cy="6858000" type="screen4x3"/>
  <p:notesSz cx="6954838" cy="92408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teve Wedeking" initials="SW" lastIdx="1" clrIdx="0">
    <p:extLst>
      <p:ext uri="{19B8F6BF-5375-455C-9EA6-DF929625EA0E}">
        <p15:presenceInfo xmlns:p15="http://schemas.microsoft.com/office/powerpoint/2012/main" userId="1314b0d72b81348b"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192C4F"/>
    <a:srgbClr val="FF8119"/>
    <a:srgbClr val="F8F8F8"/>
    <a:srgbClr val="162746"/>
    <a:srgbClr val="000000"/>
    <a:srgbClr val="2DA2B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592" autoAdjust="0"/>
    <p:restoredTop sz="88223" autoAdjust="0"/>
  </p:normalViewPr>
  <p:slideViewPr>
    <p:cSldViewPr>
      <p:cViewPr varScale="1">
        <p:scale>
          <a:sx n="64" d="100"/>
          <a:sy n="64" d="100"/>
        </p:scale>
        <p:origin x="1404" y="6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1B60645-5F3A-471F-AA0D-BF4CA3C9039E}" type="doc">
      <dgm:prSet loTypeId="urn:microsoft.com/office/officeart/2005/8/layout/default" loCatId="list" qsTypeId="urn:microsoft.com/office/officeart/2005/8/quickstyle/simple4" qsCatId="simple" csTypeId="urn:microsoft.com/office/officeart/2005/8/colors/colorful5" csCatId="colorful" phldr="1"/>
      <dgm:spPr/>
      <dgm:t>
        <a:bodyPr/>
        <a:lstStyle/>
        <a:p>
          <a:endParaRPr lang="en-US"/>
        </a:p>
      </dgm:t>
    </dgm:pt>
    <dgm:pt modelId="{80EC771D-B88E-490C-BBFC-7DA0100BCF6C}">
      <dgm:prSet/>
      <dgm:spPr/>
      <dgm:t>
        <a:bodyPr/>
        <a:lstStyle/>
        <a:p>
          <a:r>
            <a:rPr lang="en-US" dirty="0"/>
            <a:t>Member/Director </a:t>
          </a:r>
        </a:p>
        <a:p>
          <a:r>
            <a:rPr lang="en-US" dirty="0"/>
            <a:t> Kari Wedeking</a:t>
          </a:r>
        </a:p>
      </dgm:t>
    </dgm:pt>
    <dgm:pt modelId="{8BF76DC6-A759-4BFA-B6F9-FC8E8C6F8F58}" type="parTrans" cxnId="{B42E035C-1F1D-48C8-877F-2B500EF2BEF0}">
      <dgm:prSet/>
      <dgm:spPr/>
      <dgm:t>
        <a:bodyPr/>
        <a:lstStyle/>
        <a:p>
          <a:endParaRPr lang="en-US"/>
        </a:p>
      </dgm:t>
    </dgm:pt>
    <dgm:pt modelId="{C6F506BB-4D76-4BCF-961A-FFEB0150C41A}" type="sibTrans" cxnId="{B42E035C-1F1D-48C8-877F-2B500EF2BEF0}">
      <dgm:prSet/>
      <dgm:spPr/>
      <dgm:t>
        <a:bodyPr/>
        <a:lstStyle/>
        <a:p>
          <a:endParaRPr lang="en-US"/>
        </a:p>
      </dgm:t>
    </dgm:pt>
    <dgm:pt modelId="{8A8B0BE6-C870-4DF8-9552-9A79B3D8CC00}">
      <dgm:prSet/>
      <dgm:spPr/>
      <dgm:t>
        <a:bodyPr/>
        <a:lstStyle/>
        <a:p>
          <a:r>
            <a:rPr lang="en-US" dirty="0"/>
            <a:t>President </a:t>
          </a:r>
        </a:p>
        <a:p>
          <a:r>
            <a:rPr lang="en-US" dirty="0"/>
            <a:t>Scott Anderson</a:t>
          </a:r>
        </a:p>
      </dgm:t>
    </dgm:pt>
    <dgm:pt modelId="{488EE238-C10D-42CE-AB6B-1E0FAD120692}" type="parTrans" cxnId="{2D493A16-E95F-4F36-8132-46C4CFA314C0}">
      <dgm:prSet/>
      <dgm:spPr/>
      <dgm:t>
        <a:bodyPr/>
        <a:lstStyle/>
        <a:p>
          <a:endParaRPr lang="en-US"/>
        </a:p>
      </dgm:t>
    </dgm:pt>
    <dgm:pt modelId="{1A6B9821-A979-4849-B2B9-A0252766BE8A}" type="sibTrans" cxnId="{2D493A16-E95F-4F36-8132-46C4CFA314C0}">
      <dgm:prSet/>
      <dgm:spPr/>
      <dgm:t>
        <a:bodyPr/>
        <a:lstStyle/>
        <a:p>
          <a:endParaRPr lang="en-US"/>
        </a:p>
      </dgm:t>
    </dgm:pt>
    <dgm:pt modelId="{FC182158-FE59-4321-929A-CB48E5BC09B4}">
      <dgm:prSet/>
      <dgm:spPr/>
      <dgm:t>
        <a:bodyPr/>
        <a:lstStyle/>
        <a:p>
          <a:r>
            <a:rPr lang="en-US" dirty="0"/>
            <a:t>Vice President </a:t>
          </a:r>
        </a:p>
        <a:p>
          <a:r>
            <a:rPr lang="en-US" dirty="0"/>
            <a:t>Amy </a:t>
          </a:r>
          <a:r>
            <a:rPr lang="en-US" dirty="0" err="1"/>
            <a:t>Novotne</a:t>
          </a:r>
          <a:endParaRPr lang="en-US" dirty="0"/>
        </a:p>
      </dgm:t>
    </dgm:pt>
    <dgm:pt modelId="{3B8A7F44-14CF-4BB7-B9A7-ED7F65F6EC78}" type="parTrans" cxnId="{4F61BC30-D2EB-4E82-89B7-9445A0CBADC5}">
      <dgm:prSet/>
      <dgm:spPr/>
      <dgm:t>
        <a:bodyPr/>
        <a:lstStyle/>
        <a:p>
          <a:endParaRPr lang="en-US"/>
        </a:p>
      </dgm:t>
    </dgm:pt>
    <dgm:pt modelId="{4348883A-3D59-4816-9604-5724003FFC88}" type="sibTrans" cxnId="{4F61BC30-D2EB-4E82-89B7-9445A0CBADC5}">
      <dgm:prSet/>
      <dgm:spPr/>
      <dgm:t>
        <a:bodyPr/>
        <a:lstStyle/>
        <a:p>
          <a:endParaRPr lang="en-US"/>
        </a:p>
      </dgm:t>
    </dgm:pt>
    <dgm:pt modelId="{67FAD2F5-FE15-411F-B88D-6A038AC72332}">
      <dgm:prSet/>
      <dgm:spPr/>
      <dgm:t>
        <a:bodyPr/>
        <a:lstStyle/>
        <a:p>
          <a:r>
            <a:rPr lang="en-US" dirty="0"/>
            <a:t>Secretary </a:t>
          </a:r>
        </a:p>
        <a:p>
          <a:r>
            <a:rPr lang="en-US" dirty="0"/>
            <a:t>Kristina Kurtz</a:t>
          </a:r>
        </a:p>
      </dgm:t>
    </dgm:pt>
    <dgm:pt modelId="{DDCDB6A1-A0D1-416C-9D73-652870147BCA}" type="parTrans" cxnId="{74F65632-6958-4FA5-A157-001541C1C0BF}">
      <dgm:prSet/>
      <dgm:spPr/>
      <dgm:t>
        <a:bodyPr/>
        <a:lstStyle/>
        <a:p>
          <a:endParaRPr lang="en-US"/>
        </a:p>
      </dgm:t>
    </dgm:pt>
    <dgm:pt modelId="{9178D0B1-94C6-4159-B4A6-60DDFF3BEEFB}" type="sibTrans" cxnId="{74F65632-6958-4FA5-A157-001541C1C0BF}">
      <dgm:prSet/>
      <dgm:spPr/>
      <dgm:t>
        <a:bodyPr/>
        <a:lstStyle/>
        <a:p>
          <a:endParaRPr lang="en-US"/>
        </a:p>
      </dgm:t>
    </dgm:pt>
    <dgm:pt modelId="{186A7C1B-48B7-4DE7-A557-57A28D18AB03}">
      <dgm:prSet/>
      <dgm:spPr/>
      <dgm:t>
        <a:bodyPr/>
        <a:lstStyle/>
        <a:p>
          <a:r>
            <a:rPr lang="en-US" dirty="0"/>
            <a:t>Treasurer </a:t>
          </a:r>
        </a:p>
        <a:p>
          <a:r>
            <a:rPr lang="en-US" dirty="0"/>
            <a:t>Micki Anderson</a:t>
          </a:r>
        </a:p>
      </dgm:t>
    </dgm:pt>
    <dgm:pt modelId="{0621EE38-C619-419E-85DF-6038D5AB65B9}" type="parTrans" cxnId="{A2CBD50F-BA28-4F74-A39C-3E4626AA5F36}">
      <dgm:prSet/>
      <dgm:spPr/>
      <dgm:t>
        <a:bodyPr/>
        <a:lstStyle/>
        <a:p>
          <a:endParaRPr lang="en-US"/>
        </a:p>
      </dgm:t>
    </dgm:pt>
    <dgm:pt modelId="{62787E8C-5DA1-40E9-8D14-64D6CCD57789}" type="sibTrans" cxnId="{A2CBD50F-BA28-4F74-A39C-3E4626AA5F36}">
      <dgm:prSet/>
      <dgm:spPr/>
      <dgm:t>
        <a:bodyPr/>
        <a:lstStyle/>
        <a:p>
          <a:endParaRPr lang="en-US"/>
        </a:p>
      </dgm:t>
    </dgm:pt>
    <dgm:pt modelId="{55A9F86B-E5D5-4C89-8FE6-BA9AC76D884D}">
      <dgm:prSet/>
      <dgm:spPr/>
      <dgm:t>
        <a:bodyPr/>
        <a:lstStyle/>
        <a:p>
          <a:r>
            <a:rPr lang="en-US" dirty="0"/>
            <a:t>Members: </a:t>
          </a:r>
        </a:p>
        <a:p>
          <a:r>
            <a:rPr lang="en-US" dirty="0"/>
            <a:t>Schanelle Hansen, Jessica Petersen, Jolene </a:t>
          </a:r>
          <a:r>
            <a:rPr lang="en-US" dirty="0" err="1"/>
            <a:t>Groski</a:t>
          </a:r>
          <a:r>
            <a:rPr lang="en-US" dirty="0"/>
            <a:t>, Lisa Lemke, Cody Janzen</a:t>
          </a:r>
        </a:p>
      </dgm:t>
    </dgm:pt>
    <dgm:pt modelId="{E6D34992-FCF9-48FD-B242-ECBCB3745121}" type="parTrans" cxnId="{2ECC14E9-D968-41B3-AE52-6E78C918A841}">
      <dgm:prSet/>
      <dgm:spPr/>
      <dgm:t>
        <a:bodyPr/>
        <a:lstStyle/>
        <a:p>
          <a:endParaRPr lang="en-US"/>
        </a:p>
      </dgm:t>
    </dgm:pt>
    <dgm:pt modelId="{B810F1FC-072E-4A52-9678-08522A08B66A}" type="sibTrans" cxnId="{2ECC14E9-D968-41B3-AE52-6E78C918A841}">
      <dgm:prSet/>
      <dgm:spPr/>
      <dgm:t>
        <a:bodyPr/>
        <a:lstStyle/>
        <a:p>
          <a:endParaRPr lang="en-US"/>
        </a:p>
      </dgm:t>
    </dgm:pt>
    <dgm:pt modelId="{395B9D26-5FF9-4D29-A3A2-4B31DFCCB1B1}" type="pres">
      <dgm:prSet presAssocID="{81B60645-5F3A-471F-AA0D-BF4CA3C9039E}" presName="diagram" presStyleCnt="0">
        <dgm:presLayoutVars>
          <dgm:dir/>
          <dgm:resizeHandles val="exact"/>
        </dgm:presLayoutVars>
      </dgm:prSet>
      <dgm:spPr/>
    </dgm:pt>
    <dgm:pt modelId="{573038AA-2FD6-4D6E-9530-977714121FDC}" type="pres">
      <dgm:prSet presAssocID="{80EC771D-B88E-490C-BBFC-7DA0100BCF6C}" presName="node" presStyleLbl="node1" presStyleIdx="0" presStyleCnt="6">
        <dgm:presLayoutVars>
          <dgm:bulletEnabled val="1"/>
        </dgm:presLayoutVars>
      </dgm:prSet>
      <dgm:spPr/>
    </dgm:pt>
    <dgm:pt modelId="{FA3AD2F1-7261-4EDD-AC62-E9B3DEED5F32}" type="pres">
      <dgm:prSet presAssocID="{C6F506BB-4D76-4BCF-961A-FFEB0150C41A}" presName="sibTrans" presStyleCnt="0"/>
      <dgm:spPr/>
    </dgm:pt>
    <dgm:pt modelId="{1508DB40-3D92-4B46-8F34-111E2EB3DF12}" type="pres">
      <dgm:prSet presAssocID="{8A8B0BE6-C870-4DF8-9552-9A79B3D8CC00}" presName="node" presStyleLbl="node1" presStyleIdx="1" presStyleCnt="6">
        <dgm:presLayoutVars>
          <dgm:bulletEnabled val="1"/>
        </dgm:presLayoutVars>
      </dgm:prSet>
      <dgm:spPr/>
    </dgm:pt>
    <dgm:pt modelId="{83D28D83-A9C1-4FCE-9E15-D67FBB0E96E8}" type="pres">
      <dgm:prSet presAssocID="{1A6B9821-A979-4849-B2B9-A0252766BE8A}" presName="sibTrans" presStyleCnt="0"/>
      <dgm:spPr/>
    </dgm:pt>
    <dgm:pt modelId="{C83AE7A7-AC48-4755-8EA2-B0F79A04BCB6}" type="pres">
      <dgm:prSet presAssocID="{FC182158-FE59-4321-929A-CB48E5BC09B4}" presName="node" presStyleLbl="node1" presStyleIdx="2" presStyleCnt="6">
        <dgm:presLayoutVars>
          <dgm:bulletEnabled val="1"/>
        </dgm:presLayoutVars>
      </dgm:prSet>
      <dgm:spPr/>
    </dgm:pt>
    <dgm:pt modelId="{841A7BEB-4BD0-41B8-9545-7EEA57334447}" type="pres">
      <dgm:prSet presAssocID="{4348883A-3D59-4816-9604-5724003FFC88}" presName="sibTrans" presStyleCnt="0"/>
      <dgm:spPr/>
    </dgm:pt>
    <dgm:pt modelId="{BA3B9E04-3B2E-4D1F-B2AE-B826691F447A}" type="pres">
      <dgm:prSet presAssocID="{67FAD2F5-FE15-411F-B88D-6A038AC72332}" presName="node" presStyleLbl="node1" presStyleIdx="3" presStyleCnt="6">
        <dgm:presLayoutVars>
          <dgm:bulletEnabled val="1"/>
        </dgm:presLayoutVars>
      </dgm:prSet>
      <dgm:spPr/>
    </dgm:pt>
    <dgm:pt modelId="{009F60C2-CC3E-4B8A-A65B-DB25A3C56783}" type="pres">
      <dgm:prSet presAssocID="{9178D0B1-94C6-4159-B4A6-60DDFF3BEEFB}" presName="sibTrans" presStyleCnt="0"/>
      <dgm:spPr/>
    </dgm:pt>
    <dgm:pt modelId="{4EC9B5A5-B9FC-4C49-ABEA-34D28AD998A0}" type="pres">
      <dgm:prSet presAssocID="{186A7C1B-48B7-4DE7-A557-57A28D18AB03}" presName="node" presStyleLbl="node1" presStyleIdx="4" presStyleCnt="6">
        <dgm:presLayoutVars>
          <dgm:bulletEnabled val="1"/>
        </dgm:presLayoutVars>
      </dgm:prSet>
      <dgm:spPr/>
    </dgm:pt>
    <dgm:pt modelId="{6DEC5410-8B3B-4CBE-8F52-5545D7DEE6D4}" type="pres">
      <dgm:prSet presAssocID="{62787E8C-5DA1-40E9-8D14-64D6CCD57789}" presName="sibTrans" presStyleCnt="0"/>
      <dgm:spPr/>
    </dgm:pt>
    <dgm:pt modelId="{646B8E72-160B-4CB4-839D-0D27CE5BAE01}" type="pres">
      <dgm:prSet presAssocID="{55A9F86B-E5D5-4C89-8FE6-BA9AC76D884D}" presName="node" presStyleLbl="node1" presStyleIdx="5" presStyleCnt="6">
        <dgm:presLayoutVars>
          <dgm:bulletEnabled val="1"/>
        </dgm:presLayoutVars>
      </dgm:prSet>
      <dgm:spPr/>
    </dgm:pt>
  </dgm:ptLst>
  <dgm:cxnLst>
    <dgm:cxn modelId="{A2CBD50F-BA28-4F74-A39C-3E4626AA5F36}" srcId="{81B60645-5F3A-471F-AA0D-BF4CA3C9039E}" destId="{186A7C1B-48B7-4DE7-A557-57A28D18AB03}" srcOrd="4" destOrd="0" parTransId="{0621EE38-C619-419E-85DF-6038D5AB65B9}" sibTransId="{62787E8C-5DA1-40E9-8D14-64D6CCD57789}"/>
    <dgm:cxn modelId="{2D493A16-E95F-4F36-8132-46C4CFA314C0}" srcId="{81B60645-5F3A-471F-AA0D-BF4CA3C9039E}" destId="{8A8B0BE6-C870-4DF8-9552-9A79B3D8CC00}" srcOrd="1" destOrd="0" parTransId="{488EE238-C10D-42CE-AB6B-1E0FAD120692}" sibTransId="{1A6B9821-A979-4849-B2B9-A0252766BE8A}"/>
    <dgm:cxn modelId="{4F61BC30-D2EB-4E82-89B7-9445A0CBADC5}" srcId="{81B60645-5F3A-471F-AA0D-BF4CA3C9039E}" destId="{FC182158-FE59-4321-929A-CB48E5BC09B4}" srcOrd="2" destOrd="0" parTransId="{3B8A7F44-14CF-4BB7-B9A7-ED7F65F6EC78}" sibTransId="{4348883A-3D59-4816-9604-5724003FFC88}"/>
    <dgm:cxn modelId="{74F65632-6958-4FA5-A157-001541C1C0BF}" srcId="{81B60645-5F3A-471F-AA0D-BF4CA3C9039E}" destId="{67FAD2F5-FE15-411F-B88D-6A038AC72332}" srcOrd="3" destOrd="0" parTransId="{DDCDB6A1-A0D1-416C-9D73-652870147BCA}" sibTransId="{9178D0B1-94C6-4159-B4A6-60DDFF3BEEFB}"/>
    <dgm:cxn modelId="{B42E035C-1F1D-48C8-877F-2B500EF2BEF0}" srcId="{81B60645-5F3A-471F-AA0D-BF4CA3C9039E}" destId="{80EC771D-B88E-490C-BBFC-7DA0100BCF6C}" srcOrd="0" destOrd="0" parTransId="{8BF76DC6-A759-4BFA-B6F9-FC8E8C6F8F58}" sibTransId="{C6F506BB-4D76-4BCF-961A-FFEB0150C41A}"/>
    <dgm:cxn modelId="{E53F076B-261A-4AA6-BC8F-335C5821BDCA}" type="presOf" srcId="{55A9F86B-E5D5-4C89-8FE6-BA9AC76D884D}" destId="{646B8E72-160B-4CB4-839D-0D27CE5BAE01}" srcOrd="0" destOrd="0" presId="urn:microsoft.com/office/officeart/2005/8/layout/default"/>
    <dgm:cxn modelId="{3D10BA75-8DA6-4A57-8449-DA34D591C29B}" type="presOf" srcId="{67FAD2F5-FE15-411F-B88D-6A038AC72332}" destId="{BA3B9E04-3B2E-4D1F-B2AE-B826691F447A}" srcOrd="0" destOrd="0" presId="urn:microsoft.com/office/officeart/2005/8/layout/default"/>
    <dgm:cxn modelId="{DAA08958-15E4-4E6E-9818-5E5300586904}" type="presOf" srcId="{8A8B0BE6-C870-4DF8-9552-9A79B3D8CC00}" destId="{1508DB40-3D92-4B46-8F34-111E2EB3DF12}" srcOrd="0" destOrd="0" presId="urn:microsoft.com/office/officeart/2005/8/layout/default"/>
    <dgm:cxn modelId="{3E22A482-D1C6-434C-9B0D-AE36C00313D5}" type="presOf" srcId="{186A7C1B-48B7-4DE7-A557-57A28D18AB03}" destId="{4EC9B5A5-B9FC-4C49-ABEA-34D28AD998A0}" srcOrd="0" destOrd="0" presId="urn:microsoft.com/office/officeart/2005/8/layout/default"/>
    <dgm:cxn modelId="{3EE30AAC-D597-487F-92EC-A8856F4D5A52}" type="presOf" srcId="{80EC771D-B88E-490C-BBFC-7DA0100BCF6C}" destId="{573038AA-2FD6-4D6E-9530-977714121FDC}" srcOrd="0" destOrd="0" presId="urn:microsoft.com/office/officeart/2005/8/layout/default"/>
    <dgm:cxn modelId="{438333B3-27D5-47A3-8413-509C88BA1457}" type="presOf" srcId="{81B60645-5F3A-471F-AA0D-BF4CA3C9039E}" destId="{395B9D26-5FF9-4D29-A3A2-4B31DFCCB1B1}" srcOrd="0" destOrd="0" presId="urn:microsoft.com/office/officeart/2005/8/layout/default"/>
    <dgm:cxn modelId="{0D034FC3-9C6B-4D64-957F-21DA478AEECC}" type="presOf" srcId="{FC182158-FE59-4321-929A-CB48E5BC09B4}" destId="{C83AE7A7-AC48-4755-8EA2-B0F79A04BCB6}" srcOrd="0" destOrd="0" presId="urn:microsoft.com/office/officeart/2005/8/layout/default"/>
    <dgm:cxn modelId="{2ECC14E9-D968-41B3-AE52-6E78C918A841}" srcId="{81B60645-5F3A-471F-AA0D-BF4CA3C9039E}" destId="{55A9F86B-E5D5-4C89-8FE6-BA9AC76D884D}" srcOrd="5" destOrd="0" parTransId="{E6D34992-FCF9-48FD-B242-ECBCB3745121}" sibTransId="{B810F1FC-072E-4A52-9678-08522A08B66A}"/>
    <dgm:cxn modelId="{D6BDE410-27A0-4340-90D7-DE0A8AA9CBD0}" type="presParOf" srcId="{395B9D26-5FF9-4D29-A3A2-4B31DFCCB1B1}" destId="{573038AA-2FD6-4D6E-9530-977714121FDC}" srcOrd="0" destOrd="0" presId="urn:microsoft.com/office/officeart/2005/8/layout/default"/>
    <dgm:cxn modelId="{C236C46A-C40A-49EF-B3DB-A95F3415095F}" type="presParOf" srcId="{395B9D26-5FF9-4D29-A3A2-4B31DFCCB1B1}" destId="{FA3AD2F1-7261-4EDD-AC62-E9B3DEED5F32}" srcOrd="1" destOrd="0" presId="urn:microsoft.com/office/officeart/2005/8/layout/default"/>
    <dgm:cxn modelId="{CDC40ED4-B47A-4CEF-B31D-347621DF31D0}" type="presParOf" srcId="{395B9D26-5FF9-4D29-A3A2-4B31DFCCB1B1}" destId="{1508DB40-3D92-4B46-8F34-111E2EB3DF12}" srcOrd="2" destOrd="0" presId="urn:microsoft.com/office/officeart/2005/8/layout/default"/>
    <dgm:cxn modelId="{B3824119-D340-4FD2-937A-05B77815CBFF}" type="presParOf" srcId="{395B9D26-5FF9-4D29-A3A2-4B31DFCCB1B1}" destId="{83D28D83-A9C1-4FCE-9E15-D67FBB0E96E8}" srcOrd="3" destOrd="0" presId="urn:microsoft.com/office/officeart/2005/8/layout/default"/>
    <dgm:cxn modelId="{B62FBF2E-7EB8-41FF-8CB7-652F23D47DE6}" type="presParOf" srcId="{395B9D26-5FF9-4D29-A3A2-4B31DFCCB1B1}" destId="{C83AE7A7-AC48-4755-8EA2-B0F79A04BCB6}" srcOrd="4" destOrd="0" presId="urn:microsoft.com/office/officeart/2005/8/layout/default"/>
    <dgm:cxn modelId="{1C2DCE56-7F50-4C8B-968B-DACBACB9916A}" type="presParOf" srcId="{395B9D26-5FF9-4D29-A3A2-4B31DFCCB1B1}" destId="{841A7BEB-4BD0-41B8-9545-7EEA57334447}" srcOrd="5" destOrd="0" presId="urn:microsoft.com/office/officeart/2005/8/layout/default"/>
    <dgm:cxn modelId="{0E41ABCF-7A4E-42F1-8603-0CCF6D0CFA0F}" type="presParOf" srcId="{395B9D26-5FF9-4D29-A3A2-4B31DFCCB1B1}" destId="{BA3B9E04-3B2E-4D1F-B2AE-B826691F447A}" srcOrd="6" destOrd="0" presId="urn:microsoft.com/office/officeart/2005/8/layout/default"/>
    <dgm:cxn modelId="{D6F49D00-4644-4B56-8A8B-FD1EC830EBFB}" type="presParOf" srcId="{395B9D26-5FF9-4D29-A3A2-4B31DFCCB1B1}" destId="{009F60C2-CC3E-4B8A-A65B-DB25A3C56783}" srcOrd="7" destOrd="0" presId="urn:microsoft.com/office/officeart/2005/8/layout/default"/>
    <dgm:cxn modelId="{C08CAF49-DB9E-4BB9-B92C-EE0BBC287932}" type="presParOf" srcId="{395B9D26-5FF9-4D29-A3A2-4B31DFCCB1B1}" destId="{4EC9B5A5-B9FC-4C49-ABEA-34D28AD998A0}" srcOrd="8" destOrd="0" presId="urn:microsoft.com/office/officeart/2005/8/layout/default"/>
    <dgm:cxn modelId="{AEB75856-E521-4135-B4E0-8C33B8F88B9F}" type="presParOf" srcId="{395B9D26-5FF9-4D29-A3A2-4B31DFCCB1B1}" destId="{6DEC5410-8B3B-4CBE-8F52-5545D7DEE6D4}" srcOrd="9" destOrd="0" presId="urn:microsoft.com/office/officeart/2005/8/layout/default"/>
    <dgm:cxn modelId="{265A0719-F1BA-40E6-A233-AF89DD72866C}" type="presParOf" srcId="{395B9D26-5FF9-4D29-A3A2-4B31DFCCB1B1}" destId="{646B8E72-160B-4CB4-839D-0D27CE5BAE01}" srcOrd="10" destOrd="0" presId="urn:microsoft.com/office/officeart/2005/8/layout/default"/>
  </dgm:cxnLst>
  <dgm:bg>
    <a:solidFill>
      <a:srgbClr val="FFFFFF"/>
    </a:solid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3038AA-2FD6-4D6E-9530-977714121FDC}">
      <dsp:nvSpPr>
        <dsp:cNvPr id="0" name=""/>
        <dsp:cNvSpPr/>
      </dsp:nvSpPr>
      <dsp:spPr>
        <a:xfrm>
          <a:off x="660" y="853342"/>
          <a:ext cx="2575657" cy="1545394"/>
        </a:xfrm>
        <a:prstGeom prst="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Member/Director </a:t>
          </a:r>
        </a:p>
        <a:p>
          <a:pPr marL="0" lvl="0" indent="0" algn="ctr" defTabSz="800100">
            <a:lnSpc>
              <a:spcPct val="90000"/>
            </a:lnSpc>
            <a:spcBef>
              <a:spcPct val="0"/>
            </a:spcBef>
            <a:spcAft>
              <a:spcPct val="35000"/>
            </a:spcAft>
            <a:buNone/>
          </a:pPr>
          <a:r>
            <a:rPr lang="en-US" sz="1800" kern="1200" dirty="0"/>
            <a:t> Kari Wedeking</a:t>
          </a:r>
        </a:p>
      </dsp:txBody>
      <dsp:txXfrm>
        <a:off x="660" y="853342"/>
        <a:ext cx="2575657" cy="1545394"/>
      </dsp:txXfrm>
    </dsp:sp>
    <dsp:sp modelId="{1508DB40-3D92-4B46-8F34-111E2EB3DF12}">
      <dsp:nvSpPr>
        <dsp:cNvPr id="0" name=""/>
        <dsp:cNvSpPr/>
      </dsp:nvSpPr>
      <dsp:spPr>
        <a:xfrm>
          <a:off x="2833883" y="853342"/>
          <a:ext cx="2575657" cy="1545394"/>
        </a:xfrm>
        <a:prstGeom prst="rect">
          <a:avLst/>
        </a:prstGeom>
        <a:gradFill rotWithShape="0">
          <a:gsLst>
            <a:gs pos="0">
              <a:schemeClr val="accent5">
                <a:hueOff val="-2430430"/>
                <a:satOff val="-165"/>
                <a:lumOff val="392"/>
                <a:alphaOff val="0"/>
                <a:satMod val="103000"/>
                <a:lumMod val="102000"/>
                <a:tint val="94000"/>
              </a:schemeClr>
            </a:gs>
            <a:gs pos="50000">
              <a:schemeClr val="accent5">
                <a:hueOff val="-2430430"/>
                <a:satOff val="-165"/>
                <a:lumOff val="392"/>
                <a:alphaOff val="0"/>
                <a:satMod val="110000"/>
                <a:lumMod val="100000"/>
                <a:shade val="100000"/>
              </a:schemeClr>
            </a:gs>
            <a:gs pos="100000">
              <a:schemeClr val="accent5">
                <a:hueOff val="-2430430"/>
                <a:satOff val="-165"/>
                <a:lumOff val="392"/>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President </a:t>
          </a:r>
        </a:p>
        <a:p>
          <a:pPr marL="0" lvl="0" indent="0" algn="ctr" defTabSz="800100">
            <a:lnSpc>
              <a:spcPct val="90000"/>
            </a:lnSpc>
            <a:spcBef>
              <a:spcPct val="0"/>
            </a:spcBef>
            <a:spcAft>
              <a:spcPct val="35000"/>
            </a:spcAft>
            <a:buNone/>
          </a:pPr>
          <a:r>
            <a:rPr lang="en-US" sz="1800" kern="1200" dirty="0"/>
            <a:t>Scott Anderson</a:t>
          </a:r>
        </a:p>
      </dsp:txBody>
      <dsp:txXfrm>
        <a:off x="2833883" y="853342"/>
        <a:ext cx="2575657" cy="1545394"/>
      </dsp:txXfrm>
    </dsp:sp>
    <dsp:sp modelId="{C83AE7A7-AC48-4755-8EA2-B0F79A04BCB6}">
      <dsp:nvSpPr>
        <dsp:cNvPr id="0" name=""/>
        <dsp:cNvSpPr/>
      </dsp:nvSpPr>
      <dsp:spPr>
        <a:xfrm>
          <a:off x="660" y="2656302"/>
          <a:ext cx="2575657" cy="1545394"/>
        </a:xfrm>
        <a:prstGeom prst="rect">
          <a:avLst/>
        </a:prstGeom>
        <a:gradFill rotWithShape="0">
          <a:gsLst>
            <a:gs pos="0">
              <a:schemeClr val="accent5">
                <a:hueOff val="-4860860"/>
                <a:satOff val="-330"/>
                <a:lumOff val="784"/>
                <a:alphaOff val="0"/>
                <a:satMod val="103000"/>
                <a:lumMod val="102000"/>
                <a:tint val="94000"/>
              </a:schemeClr>
            </a:gs>
            <a:gs pos="50000">
              <a:schemeClr val="accent5">
                <a:hueOff val="-4860860"/>
                <a:satOff val="-330"/>
                <a:lumOff val="784"/>
                <a:alphaOff val="0"/>
                <a:satMod val="110000"/>
                <a:lumMod val="100000"/>
                <a:shade val="100000"/>
              </a:schemeClr>
            </a:gs>
            <a:gs pos="100000">
              <a:schemeClr val="accent5">
                <a:hueOff val="-4860860"/>
                <a:satOff val="-330"/>
                <a:lumOff val="784"/>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Vice President </a:t>
          </a:r>
        </a:p>
        <a:p>
          <a:pPr marL="0" lvl="0" indent="0" algn="ctr" defTabSz="800100">
            <a:lnSpc>
              <a:spcPct val="90000"/>
            </a:lnSpc>
            <a:spcBef>
              <a:spcPct val="0"/>
            </a:spcBef>
            <a:spcAft>
              <a:spcPct val="35000"/>
            </a:spcAft>
            <a:buNone/>
          </a:pPr>
          <a:r>
            <a:rPr lang="en-US" sz="1800" kern="1200" dirty="0"/>
            <a:t>Amy </a:t>
          </a:r>
          <a:r>
            <a:rPr lang="en-US" sz="1800" kern="1200" dirty="0" err="1"/>
            <a:t>Novotne</a:t>
          </a:r>
          <a:endParaRPr lang="en-US" sz="1800" kern="1200" dirty="0"/>
        </a:p>
      </dsp:txBody>
      <dsp:txXfrm>
        <a:off x="660" y="2656302"/>
        <a:ext cx="2575657" cy="1545394"/>
      </dsp:txXfrm>
    </dsp:sp>
    <dsp:sp modelId="{BA3B9E04-3B2E-4D1F-B2AE-B826691F447A}">
      <dsp:nvSpPr>
        <dsp:cNvPr id="0" name=""/>
        <dsp:cNvSpPr/>
      </dsp:nvSpPr>
      <dsp:spPr>
        <a:xfrm>
          <a:off x="2833883" y="2656302"/>
          <a:ext cx="2575657" cy="1545394"/>
        </a:xfrm>
        <a:prstGeom prst="rect">
          <a:avLst/>
        </a:prstGeom>
        <a:gradFill rotWithShape="0">
          <a:gsLst>
            <a:gs pos="0">
              <a:schemeClr val="accent5">
                <a:hueOff val="-7291290"/>
                <a:satOff val="-496"/>
                <a:lumOff val="1177"/>
                <a:alphaOff val="0"/>
                <a:satMod val="103000"/>
                <a:lumMod val="102000"/>
                <a:tint val="94000"/>
              </a:schemeClr>
            </a:gs>
            <a:gs pos="50000">
              <a:schemeClr val="accent5">
                <a:hueOff val="-7291290"/>
                <a:satOff val="-496"/>
                <a:lumOff val="1177"/>
                <a:alphaOff val="0"/>
                <a:satMod val="110000"/>
                <a:lumMod val="100000"/>
                <a:shade val="100000"/>
              </a:schemeClr>
            </a:gs>
            <a:gs pos="100000">
              <a:schemeClr val="accent5">
                <a:hueOff val="-7291290"/>
                <a:satOff val="-496"/>
                <a:lumOff val="1177"/>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Secretary </a:t>
          </a:r>
        </a:p>
        <a:p>
          <a:pPr marL="0" lvl="0" indent="0" algn="ctr" defTabSz="800100">
            <a:lnSpc>
              <a:spcPct val="90000"/>
            </a:lnSpc>
            <a:spcBef>
              <a:spcPct val="0"/>
            </a:spcBef>
            <a:spcAft>
              <a:spcPct val="35000"/>
            </a:spcAft>
            <a:buNone/>
          </a:pPr>
          <a:r>
            <a:rPr lang="en-US" sz="1800" kern="1200" dirty="0"/>
            <a:t>Kristina Kurtz</a:t>
          </a:r>
        </a:p>
      </dsp:txBody>
      <dsp:txXfrm>
        <a:off x="2833883" y="2656302"/>
        <a:ext cx="2575657" cy="1545394"/>
      </dsp:txXfrm>
    </dsp:sp>
    <dsp:sp modelId="{4EC9B5A5-B9FC-4C49-ABEA-34D28AD998A0}">
      <dsp:nvSpPr>
        <dsp:cNvPr id="0" name=""/>
        <dsp:cNvSpPr/>
      </dsp:nvSpPr>
      <dsp:spPr>
        <a:xfrm>
          <a:off x="660" y="4459262"/>
          <a:ext cx="2575657" cy="1545394"/>
        </a:xfrm>
        <a:prstGeom prst="rect">
          <a:avLst/>
        </a:prstGeom>
        <a:gradFill rotWithShape="0">
          <a:gsLst>
            <a:gs pos="0">
              <a:schemeClr val="accent5">
                <a:hueOff val="-9721720"/>
                <a:satOff val="-661"/>
                <a:lumOff val="1569"/>
                <a:alphaOff val="0"/>
                <a:satMod val="103000"/>
                <a:lumMod val="102000"/>
                <a:tint val="94000"/>
              </a:schemeClr>
            </a:gs>
            <a:gs pos="50000">
              <a:schemeClr val="accent5">
                <a:hueOff val="-9721720"/>
                <a:satOff val="-661"/>
                <a:lumOff val="1569"/>
                <a:alphaOff val="0"/>
                <a:satMod val="110000"/>
                <a:lumMod val="100000"/>
                <a:shade val="100000"/>
              </a:schemeClr>
            </a:gs>
            <a:gs pos="100000">
              <a:schemeClr val="accent5">
                <a:hueOff val="-9721720"/>
                <a:satOff val="-661"/>
                <a:lumOff val="1569"/>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Treasurer </a:t>
          </a:r>
        </a:p>
        <a:p>
          <a:pPr marL="0" lvl="0" indent="0" algn="ctr" defTabSz="800100">
            <a:lnSpc>
              <a:spcPct val="90000"/>
            </a:lnSpc>
            <a:spcBef>
              <a:spcPct val="0"/>
            </a:spcBef>
            <a:spcAft>
              <a:spcPct val="35000"/>
            </a:spcAft>
            <a:buNone/>
          </a:pPr>
          <a:r>
            <a:rPr lang="en-US" sz="1800" kern="1200" dirty="0"/>
            <a:t>Micki Anderson</a:t>
          </a:r>
        </a:p>
      </dsp:txBody>
      <dsp:txXfrm>
        <a:off x="660" y="4459262"/>
        <a:ext cx="2575657" cy="1545394"/>
      </dsp:txXfrm>
    </dsp:sp>
    <dsp:sp modelId="{646B8E72-160B-4CB4-839D-0D27CE5BAE01}">
      <dsp:nvSpPr>
        <dsp:cNvPr id="0" name=""/>
        <dsp:cNvSpPr/>
      </dsp:nvSpPr>
      <dsp:spPr>
        <a:xfrm>
          <a:off x="2833883" y="4459262"/>
          <a:ext cx="2575657" cy="1545394"/>
        </a:xfrm>
        <a:prstGeom prst="rect">
          <a:avLst/>
        </a:prstGeom>
        <a:gradFill rotWithShape="0">
          <a:gsLst>
            <a:gs pos="0">
              <a:schemeClr val="accent5">
                <a:hueOff val="-12152150"/>
                <a:satOff val="-826"/>
                <a:lumOff val="1961"/>
                <a:alphaOff val="0"/>
                <a:satMod val="103000"/>
                <a:lumMod val="102000"/>
                <a:tint val="94000"/>
              </a:schemeClr>
            </a:gs>
            <a:gs pos="50000">
              <a:schemeClr val="accent5">
                <a:hueOff val="-12152150"/>
                <a:satOff val="-826"/>
                <a:lumOff val="1961"/>
                <a:alphaOff val="0"/>
                <a:satMod val="110000"/>
                <a:lumMod val="100000"/>
                <a:shade val="100000"/>
              </a:schemeClr>
            </a:gs>
            <a:gs pos="100000">
              <a:schemeClr val="accent5">
                <a:hueOff val="-12152150"/>
                <a:satOff val="-826"/>
                <a:lumOff val="1961"/>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Members: </a:t>
          </a:r>
        </a:p>
        <a:p>
          <a:pPr marL="0" lvl="0" indent="0" algn="ctr" defTabSz="800100">
            <a:lnSpc>
              <a:spcPct val="90000"/>
            </a:lnSpc>
            <a:spcBef>
              <a:spcPct val="0"/>
            </a:spcBef>
            <a:spcAft>
              <a:spcPct val="35000"/>
            </a:spcAft>
            <a:buNone/>
          </a:pPr>
          <a:r>
            <a:rPr lang="en-US" sz="1800" kern="1200" dirty="0"/>
            <a:t>Schanelle Hansen, Jessica Petersen, Jolene </a:t>
          </a:r>
          <a:r>
            <a:rPr lang="en-US" sz="1800" kern="1200" dirty="0" err="1"/>
            <a:t>Groski</a:t>
          </a:r>
          <a:r>
            <a:rPr lang="en-US" sz="1800" kern="1200" dirty="0"/>
            <a:t>, Lisa Lemke, Cody Janzen</a:t>
          </a:r>
        </a:p>
      </dsp:txBody>
      <dsp:txXfrm>
        <a:off x="2833883" y="4459262"/>
        <a:ext cx="2575657" cy="1545394"/>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2"/>
            <a:ext cx="3014066" cy="462959"/>
          </a:xfrm>
          <a:prstGeom prst="rect">
            <a:avLst/>
          </a:prstGeom>
        </p:spPr>
        <p:txBody>
          <a:bodyPr vert="horz" lIns="87518" tIns="43760" rIns="87518" bIns="43760" rtlCol="0"/>
          <a:lstStyle>
            <a:lvl1pPr algn="l">
              <a:defRPr sz="1200"/>
            </a:lvl1pPr>
          </a:lstStyle>
          <a:p>
            <a:endParaRPr lang="en-US" dirty="0"/>
          </a:p>
        </p:txBody>
      </p:sp>
      <p:sp>
        <p:nvSpPr>
          <p:cNvPr id="3" name="Date Placeholder 2"/>
          <p:cNvSpPr>
            <a:spLocks noGrp="1"/>
          </p:cNvSpPr>
          <p:nvPr>
            <p:ph type="dt" idx="1"/>
          </p:nvPr>
        </p:nvSpPr>
        <p:spPr>
          <a:xfrm>
            <a:off x="3939264" y="2"/>
            <a:ext cx="3014066" cy="462959"/>
          </a:xfrm>
          <a:prstGeom prst="rect">
            <a:avLst/>
          </a:prstGeom>
        </p:spPr>
        <p:txBody>
          <a:bodyPr vert="horz" lIns="87518" tIns="43760" rIns="87518" bIns="43760" rtlCol="0"/>
          <a:lstStyle>
            <a:lvl1pPr algn="r">
              <a:defRPr sz="1200"/>
            </a:lvl1pPr>
          </a:lstStyle>
          <a:p>
            <a:fld id="{27F64CFC-6D80-4137-B8CE-7A9E718B6D4E}" type="datetimeFigureOut">
              <a:rPr lang="en-US" smtClean="0"/>
              <a:t>9/28/2025</a:t>
            </a:fld>
            <a:endParaRPr lang="en-US" dirty="0"/>
          </a:p>
        </p:txBody>
      </p:sp>
      <p:sp>
        <p:nvSpPr>
          <p:cNvPr id="4" name="Slide Image Placeholder 3"/>
          <p:cNvSpPr>
            <a:spLocks noGrp="1" noRot="1" noChangeAspect="1"/>
          </p:cNvSpPr>
          <p:nvPr>
            <p:ph type="sldImg" idx="2"/>
          </p:nvPr>
        </p:nvSpPr>
        <p:spPr>
          <a:xfrm>
            <a:off x="1400175" y="1155700"/>
            <a:ext cx="4154488" cy="3117850"/>
          </a:xfrm>
          <a:prstGeom prst="rect">
            <a:avLst/>
          </a:prstGeom>
          <a:noFill/>
          <a:ln w="12700">
            <a:solidFill>
              <a:prstClr val="black"/>
            </a:solidFill>
          </a:ln>
        </p:spPr>
        <p:txBody>
          <a:bodyPr vert="horz" lIns="87518" tIns="43760" rIns="87518" bIns="43760" rtlCol="0" anchor="ctr"/>
          <a:lstStyle/>
          <a:p>
            <a:endParaRPr lang="en-US" dirty="0"/>
          </a:p>
        </p:txBody>
      </p:sp>
      <p:sp>
        <p:nvSpPr>
          <p:cNvPr id="5" name="Notes Placeholder 4"/>
          <p:cNvSpPr>
            <a:spLocks noGrp="1"/>
          </p:cNvSpPr>
          <p:nvPr>
            <p:ph type="body" sz="quarter" idx="3"/>
          </p:nvPr>
        </p:nvSpPr>
        <p:spPr>
          <a:xfrm>
            <a:off x="695788" y="4447765"/>
            <a:ext cx="5563266" cy="3637968"/>
          </a:xfrm>
          <a:prstGeom prst="rect">
            <a:avLst/>
          </a:prstGeom>
        </p:spPr>
        <p:txBody>
          <a:bodyPr vert="horz" lIns="87518" tIns="43760" rIns="87518" bIns="4376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777880"/>
            <a:ext cx="3014066" cy="462958"/>
          </a:xfrm>
          <a:prstGeom prst="rect">
            <a:avLst/>
          </a:prstGeom>
        </p:spPr>
        <p:txBody>
          <a:bodyPr vert="horz" lIns="87518" tIns="43760" rIns="87518" bIns="4376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39264" y="8777880"/>
            <a:ext cx="3014066" cy="462958"/>
          </a:xfrm>
          <a:prstGeom prst="rect">
            <a:avLst/>
          </a:prstGeom>
        </p:spPr>
        <p:txBody>
          <a:bodyPr vert="horz" lIns="87518" tIns="43760" rIns="87518" bIns="43760" rtlCol="0" anchor="b"/>
          <a:lstStyle>
            <a:lvl1pPr algn="r">
              <a:defRPr sz="1200"/>
            </a:lvl1pPr>
          </a:lstStyle>
          <a:p>
            <a:fld id="{EBB223C8-23C9-4E3B-A649-278FE5FD0098}" type="slidenum">
              <a:rPr lang="en-US" smtClean="0"/>
              <a:t>‹#›</a:t>
            </a:fld>
            <a:endParaRPr lang="en-US" dirty="0"/>
          </a:p>
        </p:txBody>
      </p:sp>
    </p:spTree>
    <p:extLst>
      <p:ext uri="{BB962C8B-B14F-4D97-AF65-F5344CB8AC3E}">
        <p14:creationId xmlns:p14="http://schemas.microsoft.com/office/powerpoint/2010/main" val="4876495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Welcome everyone.  I’m Kari Wedeking, director for DE Eagles JO Volleyball and I’ll be sharing information today about the upcoming JO volleyball season. My hope is you will leave this meeting with the understanding DE JO Volleyball is a club where players can gain confidence, build skills in a positive, supportive environment. There will be an opportunity for questions and answers at the end.  Our registration opens today and ends on Sunday, November 9th.</a:t>
            </a:r>
          </a:p>
        </p:txBody>
      </p:sp>
      <p:sp>
        <p:nvSpPr>
          <p:cNvPr id="4" name="Slide Number Placeholder 3"/>
          <p:cNvSpPr>
            <a:spLocks noGrp="1"/>
          </p:cNvSpPr>
          <p:nvPr>
            <p:ph type="sldNum" sz="quarter" idx="5"/>
          </p:nvPr>
        </p:nvSpPr>
        <p:spPr/>
        <p:txBody>
          <a:bodyPr/>
          <a:lstStyle/>
          <a:p>
            <a:fld id="{EBB223C8-23C9-4E3B-A649-278FE5FD0098}" type="slidenum">
              <a:rPr lang="en-US" smtClean="0"/>
              <a:t>1</a:t>
            </a:fld>
            <a:endParaRPr lang="en-US" dirty="0"/>
          </a:p>
        </p:txBody>
      </p:sp>
    </p:spTree>
    <p:extLst>
      <p:ext uri="{BB962C8B-B14F-4D97-AF65-F5344CB8AC3E}">
        <p14:creationId xmlns:p14="http://schemas.microsoft.com/office/powerpoint/2010/main" val="41568597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75180">
              <a:defRPr/>
            </a:pPr>
            <a:r>
              <a:rPr lang="en-US" dirty="0"/>
              <a:t>Playing Time is always a concern when you sign your child up for a sport. Play time is a complex mix of an athlete’s personal strengths and limitations (physical, emotional, mental and social), skill level, attitude, attendance, work ethic, team’s positional needs.  Ultimately, it comes down to “what is in the best interest of the team?”  Every player will have some meaningful playing time through the season.  </a:t>
            </a:r>
          </a:p>
          <a:p>
            <a:pPr defTabSz="875180">
              <a:defRPr/>
            </a:pPr>
            <a:endParaRPr lang="en-US" dirty="0"/>
          </a:p>
          <a:p>
            <a:pPr defTabSz="875180">
              <a:defRPr/>
            </a:pPr>
            <a:r>
              <a:rPr lang="en-US" dirty="0"/>
              <a:t>Our 11U/12U coaches will strive to provide equal playing time as much as possible but may not necessarily sacrifice a win to do so.  </a:t>
            </a:r>
          </a:p>
          <a:p>
            <a:pPr defTabSz="875180">
              <a:defRPr/>
            </a:pPr>
            <a:endParaRPr lang="en-US" dirty="0"/>
          </a:p>
          <a:p>
            <a:pPr marL="62001" marR="123395">
              <a:lnSpc>
                <a:spcPct val="98000"/>
              </a:lnSpc>
              <a:spcBef>
                <a:spcPts val="253"/>
              </a:spcBef>
            </a:pPr>
            <a:r>
              <a:rPr lang="en-US" sz="1700" dirty="0">
                <a:latin typeface="Calibri" panose="020F0502020204030204" pitchFamily="34" charset="0"/>
                <a:ea typeface="Calibri" panose="020F0502020204030204" pitchFamily="34" charset="0"/>
                <a:cs typeface="Calibri" panose="020F0502020204030204" pitchFamily="34" charset="0"/>
              </a:rPr>
              <a:t>The difficult thing about playing time in volleyball, is that they can only play in one position, which goes by serving order.  So if they start as player 1, get subbed out, they can only go back into that 1 position, they can’t go where player 5 was playing.  So if you have a team of 7 or 8 players, two players will play about half the time on the court, where the other 5 will play the entire time.</a:t>
            </a:r>
            <a:endParaRPr lang="en-US" sz="1700" dirty="0">
              <a:latin typeface="Calibri" panose="020F0502020204030204" pitchFamily="34" charset="0"/>
              <a:ea typeface="Calibri" panose="020F0502020204030204" pitchFamily="34" charset="0"/>
            </a:endParaRPr>
          </a:p>
          <a:p>
            <a:pPr>
              <a:lnSpc>
                <a:spcPct val="98000"/>
              </a:lnSpc>
            </a:pPr>
            <a:r>
              <a:rPr lang="en-US" sz="1700" dirty="0">
                <a:latin typeface="Calibri" panose="020F0502020204030204" pitchFamily="34" charset="0"/>
                <a:ea typeface="Calibri" panose="020F0502020204030204" pitchFamily="34" charset="0"/>
                <a:cs typeface="Calibri" panose="020F0502020204030204" pitchFamily="34" charset="0"/>
              </a:rPr>
              <a:t> </a:t>
            </a:r>
            <a:endParaRPr lang="en-US" sz="1700" dirty="0">
              <a:latin typeface="Calibri" panose="020F0502020204030204" pitchFamily="34" charset="0"/>
              <a:ea typeface="Calibri" panose="020F0502020204030204" pitchFamily="34" charset="0"/>
            </a:endParaRPr>
          </a:p>
          <a:p>
            <a:pPr algn="l"/>
            <a:r>
              <a:rPr lang="en-US" b="1" i="0" dirty="0">
                <a:solidFill>
                  <a:srgbClr val="0000FF"/>
                </a:solidFill>
                <a:effectLst/>
                <a:latin typeface="Nunito Sans" pitchFamily="2" charset="0"/>
              </a:rPr>
              <a:t>Reiterate that playing time is not bought</a:t>
            </a:r>
            <a:endParaRPr lang="en-US" b="1" i="0" dirty="0">
              <a:solidFill>
                <a:srgbClr val="EF3E36"/>
              </a:solidFill>
              <a:effectLst/>
              <a:latin typeface="Nunito Sans" pitchFamily="2" charset="0"/>
            </a:endParaRPr>
          </a:p>
          <a:p>
            <a:pPr algn="l"/>
            <a:r>
              <a:rPr lang="en-US" b="0" i="0" dirty="0">
                <a:solidFill>
                  <a:srgbClr val="7B838B"/>
                </a:solidFill>
                <a:effectLst/>
                <a:latin typeface="Nunito Sans" pitchFamily="2" charset="0"/>
              </a:rPr>
              <a:t>Some parents and athletes will feel like they are entitled to playing time because they’ve paid the fees and scheduled weekly lessons, but a club team is still a team that has winning in mind. Some athletes will practice and play harder than others, and those are the ones that will be rewarded with playing time, and not simply because they’ve paid club fees. It’s important to communicate that playing time is earned, not bought.</a:t>
            </a:r>
          </a:p>
          <a:p>
            <a:pPr algn="l"/>
            <a:endParaRPr lang="en-US" b="0" i="0" dirty="0">
              <a:solidFill>
                <a:srgbClr val="7B838B"/>
              </a:solidFill>
              <a:effectLst/>
              <a:latin typeface="Nunito Sans" pitchFamily="2" charset="0"/>
            </a:endParaRPr>
          </a:p>
          <a:p>
            <a:pPr defTabSz="875308">
              <a:defRPr/>
            </a:pPr>
            <a:r>
              <a:rPr lang="en-US" dirty="0"/>
              <a:t>At no time will a coach discuss other player’s playing time with other parents, nor will playing time for their own child be discussed at a tournament.</a:t>
            </a:r>
          </a:p>
          <a:p>
            <a:pPr algn="l"/>
            <a:endParaRPr lang="en-US" b="0" i="0" dirty="0">
              <a:solidFill>
                <a:srgbClr val="7B838B"/>
              </a:solidFill>
              <a:effectLst/>
              <a:latin typeface="Nunito Sans" pitchFamily="2" charset="0"/>
            </a:endParaRPr>
          </a:p>
          <a:p>
            <a:pPr defTabSz="875180">
              <a:defRPr/>
            </a:pPr>
            <a:endParaRPr lang="en-US" dirty="0"/>
          </a:p>
          <a:p>
            <a:endParaRPr lang="en-US" dirty="0"/>
          </a:p>
        </p:txBody>
      </p:sp>
      <p:sp>
        <p:nvSpPr>
          <p:cNvPr id="4" name="Slide Number Placeholder 3"/>
          <p:cNvSpPr>
            <a:spLocks noGrp="1"/>
          </p:cNvSpPr>
          <p:nvPr>
            <p:ph type="sldNum" sz="quarter" idx="5"/>
          </p:nvPr>
        </p:nvSpPr>
        <p:spPr/>
        <p:txBody>
          <a:bodyPr/>
          <a:lstStyle/>
          <a:p>
            <a:fld id="{EBB223C8-23C9-4E3B-A649-278FE5FD0098}" type="slidenum">
              <a:rPr lang="en-US" smtClean="0"/>
              <a:t>10</a:t>
            </a:fld>
            <a:endParaRPr lang="en-US" dirty="0"/>
          </a:p>
        </p:txBody>
      </p:sp>
    </p:spTree>
    <p:extLst>
      <p:ext uri="{BB962C8B-B14F-4D97-AF65-F5344CB8AC3E}">
        <p14:creationId xmlns:p14="http://schemas.microsoft.com/office/powerpoint/2010/main" val="29074244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regards to club policies, our policy manual is posted on our website.  Please carefully and thoroughly read the entire policy manual before registering your child.  We want to emphasize a policy that we’ve always had, and that’s about leaving tournaments early.  If you have to leave early the day of a tournament, you must notify your coach in advance, preferably several days in advance, to help them plan accordingly.</a:t>
            </a:r>
          </a:p>
          <a:p>
            <a:endParaRPr lang="en-US" dirty="0"/>
          </a:p>
          <a:p>
            <a:r>
              <a:rPr lang="en-US" dirty="0"/>
              <a:t>For Injured players that </a:t>
            </a:r>
            <a:r>
              <a:rPr lang="en-US" dirty="0" err="1"/>
              <a:t>wisth</a:t>
            </a:r>
            <a:r>
              <a:rPr lang="en-US" dirty="0"/>
              <a:t> to return to plan, they need to come to practices and watch.  They are also required to provide a clearance letter from a medical professional, MD, Athletic Trainer or chiropractor if they had a serious injury that required medical </a:t>
            </a:r>
            <a:r>
              <a:rPr lang="en-US" dirty="0" err="1"/>
              <a:t>attations</a:t>
            </a:r>
            <a:r>
              <a:rPr lang="en-US" dirty="0"/>
              <a:t>.  </a:t>
            </a:r>
          </a:p>
          <a:p>
            <a:endParaRPr lang="en-US" dirty="0"/>
          </a:p>
          <a:p>
            <a:r>
              <a:rPr lang="en-US" dirty="0"/>
              <a:t>And finally, if your team loses and does not make it to the championship match, your team stays to officiate.  Our new policy is that everyone stays, so plan accordingly.</a:t>
            </a:r>
          </a:p>
        </p:txBody>
      </p:sp>
      <p:sp>
        <p:nvSpPr>
          <p:cNvPr id="4" name="Slide Number Placeholder 3"/>
          <p:cNvSpPr>
            <a:spLocks noGrp="1"/>
          </p:cNvSpPr>
          <p:nvPr>
            <p:ph type="sldNum" sz="quarter" idx="5"/>
          </p:nvPr>
        </p:nvSpPr>
        <p:spPr/>
        <p:txBody>
          <a:bodyPr/>
          <a:lstStyle/>
          <a:p>
            <a:fld id="{EBB223C8-23C9-4E3B-A649-278FE5FD0098}" type="slidenum">
              <a:rPr lang="en-US" smtClean="0"/>
              <a:t>11</a:t>
            </a:fld>
            <a:endParaRPr lang="en-US" dirty="0"/>
          </a:p>
        </p:txBody>
      </p:sp>
    </p:spTree>
    <p:extLst>
      <p:ext uri="{BB962C8B-B14F-4D97-AF65-F5344CB8AC3E}">
        <p14:creationId xmlns:p14="http://schemas.microsoft.com/office/powerpoint/2010/main" val="2954649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chart is hard to see, but I want you to be a little familiar with the age definition chart.  To determine the correct age division for your child, first find their birthday month, then slide over to their birth year.  You will need to select their age division when you register them.  This chart will also be on the registration form when you sign up.</a:t>
            </a:r>
          </a:p>
        </p:txBody>
      </p:sp>
      <p:sp>
        <p:nvSpPr>
          <p:cNvPr id="4" name="Slide Number Placeholder 3"/>
          <p:cNvSpPr>
            <a:spLocks noGrp="1"/>
          </p:cNvSpPr>
          <p:nvPr>
            <p:ph type="sldNum" sz="quarter" idx="5"/>
          </p:nvPr>
        </p:nvSpPr>
        <p:spPr/>
        <p:txBody>
          <a:bodyPr/>
          <a:lstStyle/>
          <a:p>
            <a:fld id="{EBB223C8-23C9-4E3B-A649-278FE5FD0098}" type="slidenum">
              <a:rPr lang="en-US" smtClean="0"/>
              <a:t>12</a:t>
            </a:fld>
            <a:endParaRPr lang="en-US" dirty="0"/>
          </a:p>
        </p:txBody>
      </p:sp>
    </p:spTree>
    <p:extLst>
      <p:ext uri="{BB962C8B-B14F-4D97-AF65-F5344CB8AC3E}">
        <p14:creationId xmlns:p14="http://schemas.microsoft.com/office/powerpoint/2010/main" val="25022254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will organize teams by age first, then take into consideration the squad they played on in school, and team positional needs.  Team placement is decided by the coaches committee.  We  hold evaluations to help build cohesive teams not for cutting athletes from the program.  Opportunities may arise where a player may be asked to play a high level team as a substitution. </a:t>
            </a:r>
          </a:p>
        </p:txBody>
      </p:sp>
      <p:sp>
        <p:nvSpPr>
          <p:cNvPr id="4" name="Slide Number Placeholder 3"/>
          <p:cNvSpPr>
            <a:spLocks noGrp="1"/>
          </p:cNvSpPr>
          <p:nvPr>
            <p:ph type="sldNum" sz="quarter" idx="5"/>
          </p:nvPr>
        </p:nvSpPr>
        <p:spPr/>
        <p:txBody>
          <a:bodyPr/>
          <a:lstStyle/>
          <a:p>
            <a:fld id="{EBB223C8-23C9-4E3B-A649-278FE5FD0098}" type="slidenum">
              <a:rPr lang="en-US" smtClean="0"/>
              <a:t>13</a:t>
            </a:fld>
            <a:endParaRPr lang="en-US" dirty="0"/>
          </a:p>
        </p:txBody>
      </p:sp>
    </p:spTree>
    <p:extLst>
      <p:ext uri="{BB962C8B-B14F-4D97-AF65-F5344CB8AC3E}">
        <p14:creationId xmlns:p14="http://schemas.microsoft.com/office/powerpoint/2010/main" val="2891012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JVA allows age waivered players in club division competitions - the age waiver will allow the athlete to play at grade level with their peers, provided they are not more than one year older than the current age definition. </a:t>
            </a:r>
          </a:p>
          <a:p>
            <a:pPr marL="105021"/>
            <a:endParaRPr lang="en-US" dirty="0"/>
          </a:p>
          <a:p>
            <a:r>
              <a:rPr lang="en-US" dirty="0"/>
              <a:t>A copy of a certified birth certificate and proof of grade (copy of school schedule, school id, report card, etc.) showing the player's current school year and grade must be given to your child’s coach to show to the Tournament Director prior to team check-in.  </a:t>
            </a:r>
          </a:p>
          <a:p>
            <a:endParaRPr lang="en-US" dirty="0"/>
          </a:p>
          <a:p>
            <a:endParaRPr lang="en-US" dirty="0"/>
          </a:p>
        </p:txBody>
      </p:sp>
      <p:sp>
        <p:nvSpPr>
          <p:cNvPr id="4" name="Slide Number Placeholder 3"/>
          <p:cNvSpPr>
            <a:spLocks noGrp="1"/>
          </p:cNvSpPr>
          <p:nvPr>
            <p:ph type="sldNum" sz="quarter" idx="5"/>
          </p:nvPr>
        </p:nvSpPr>
        <p:spPr/>
        <p:txBody>
          <a:bodyPr/>
          <a:lstStyle/>
          <a:p>
            <a:fld id="{EBB223C8-23C9-4E3B-A649-278FE5FD0098}" type="slidenum">
              <a:rPr lang="en-US" smtClean="0"/>
              <a:t>14</a:t>
            </a:fld>
            <a:endParaRPr lang="en-US" dirty="0"/>
          </a:p>
        </p:txBody>
      </p:sp>
    </p:spTree>
    <p:extLst>
      <p:ext uri="{BB962C8B-B14F-4D97-AF65-F5344CB8AC3E}">
        <p14:creationId xmlns:p14="http://schemas.microsoft.com/office/powerpoint/2010/main" val="2574874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2001" marR="81452">
              <a:lnSpc>
                <a:spcPct val="98000"/>
              </a:lnSpc>
              <a:spcBef>
                <a:spcPts val="253"/>
              </a:spcBef>
            </a:pPr>
            <a:r>
              <a:rPr lang="en-US" sz="1700" dirty="0">
                <a:latin typeface="Calibri" panose="020F0502020204030204" pitchFamily="34" charset="0"/>
                <a:ea typeface="Calibri" panose="020F0502020204030204" pitchFamily="34" charset="0"/>
                <a:cs typeface="Calibri" panose="020F0502020204030204" pitchFamily="34" charset="0"/>
              </a:rPr>
              <a:t>Please let your coach know ahead of time if you cannot be at a practice, I cannot stress this enough. Missing a practice won’t affect playing time, but not letting your coach know will.   </a:t>
            </a:r>
            <a:endParaRPr lang="en-US" sz="1700" dirty="0">
              <a:latin typeface="Calibri" panose="020F0502020204030204" pitchFamily="34" charset="0"/>
              <a:ea typeface="Calibri" panose="020F0502020204030204" pitchFamily="34" charset="0"/>
            </a:endParaRPr>
          </a:p>
        </p:txBody>
      </p:sp>
      <p:sp>
        <p:nvSpPr>
          <p:cNvPr id="4" name="Slide Number Placeholder 3"/>
          <p:cNvSpPr>
            <a:spLocks noGrp="1"/>
          </p:cNvSpPr>
          <p:nvPr>
            <p:ph type="sldNum" sz="quarter" idx="5"/>
          </p:nvPr>
        </p:nvSpPr>
        <p:spPr/>
        <p:txBody>
          <a:bodyPr/>
          <a:lstStyle/>
          <a:p>
            <a:fld id="{EBB223C8-23C9-4E3B-A649-278FE5FD0098}" type="slidenum">
              <a:rPr lang="en-US" smtClean="0"/>
              <a:t>15</a:t>
            </a:fld>
            <a:endParaRPr lang="en-US" dirty="0"/>
          </a:p>
        </p:txBody>
      </p:sp>
    </p:spTree>
    <p:extLst>
      <p:ext uri="{BB962C8B-B14F-4D97-AF65-F5344CB8AC3E}">
        <p14:creationId xmlns:p14="http://schemas.microsoft.com/office/powerpoint/2010/main" val="426554214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BB223C8-23C9-4E3B-A649-278FE5FD0098}" type="slidenum">
              <a:rPr lang="en-US" smtClean="0"/>
              <a:t>16</a:t>
            </a:fld>
            <a:endParaRPr lang="en-US" dirty="0"/>
          </a:p>
        </p:txBody>
      </p:sp>
    </p:spTree>
    <p:extLst>
      <p:ext uri="{BB962C8B-B14F-4D97-AF65-F5344CB8AC3E}">
        <p14:creationId xmlns:p14="http://schemas.microsoft.com/office/powerpoint/2010/main" val="22447932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there are conflicts, we ask that the communication plan between coach/athlete/parent be followed.  The line of communication is first the athlete requests to meet with their coach, then if needed, a meeting with coach, athlete, parent and director can be requested.  Please be respectful of the 24-hour rule and wait a minimum of 24 hours to set up a meeting to address and discuss issues so that emotions have had a chance to simmer down and issues can be discussed rationally.</a:t>
            </a:r>
          </a:p>
        </p:txBody>
      </p:sp>
      <p:sp>
        <p:nvSpPr>
          <p:cNvPr id="4" name="Slide Number Placeholder 3"/>
          <p:cNvSpPr>
            <a:spLocks noGrp="1"/>
          </p:cNvSpPr>
          <p:nvPr>
            <p:ph type="sldNum" sz="quarter" idx="5"/>
          </p:nvPr>
        </p:nvSpPr>
        <p:spPr/>
        <p:txBody>
          <a:bodyPr/>
          <a:lstStyle/>
          <a:p>
            <a:fld id="{EBB223C8-23C9-4E3B-A649-278FE5FD0098}" type="slidenum">
              <a:rPr lang="en-US" smtClean="0"/>
              <a:t>17</a:t>
            </a:fld>
            <a:endParaRPr lang="en-US" dirty="0"/>
          </a:p>
        </p:txBody>
      </p:sp>
    </p:spTree>
    <p:extLst>
      <p:ext uri="{BB962C8B-B14F-4D97-AF65-F5344CB8AC3E}">
        <p14:creationId xmlns:p14="http://schemas.microsoft.com/office/powerpoint/2010/main" val="290715451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Program fee covers gym rental, tournament entry fees, buys JVA insurance and pays the club director fee.  It provides stipend for coaches.  It also pays for equipment, advertising and miscellaneous expenses.  We do have limited scholarship money available, and if the fee is a hardship and help is needed, please talk to me privately and I can give you that information.</a:t>
            </a:r>
          </a:p>
        </p:txBody>
      </p:sp>
      <p:sp>
        <p:nvSpPr>
          <p:cNvPr id="4" name="Slide Number Placeholder 3"/>
          <p:cNvSpPr>
            <a:spLocks noGrp="1"/>
          </p:cNvSpPr>
          <p:nvPr>
            <p:ph type="sldNum" sz="quarter" idx="5"/>
          </p:nvPr>
        </p:nvSpPr>
        <p:spPr/>
        <p:txBody>
          <a:bodyPr/>
          <a:lstStyle/>
          <a:p>
            <a:fld id="{EBB223C8-23C9-4E3B-A649-278FE5FD0098}" type="slidenum">
              <a:rPr lang="en-US" smtClean="0"/>
              <a:t>18</a:t>
            </a:fld>
            <a:endParaRPr lang="en-US" dirty="0"/>
          </a:p>
        </p:txBody>
      </p:sp>
    </p:spTree>
    <p:extLst>
      <p:ext uri="{BB962C8B-B14F-4D97-AF65-F5344CB8AC3E}">
        <p14:creationId xmlns:p14="http://schemas.microsoft.com/office/powerpoint/2010/main" val="410238960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All players must have the same colored bottoms, black.  They can be black spandex, black shorts or black leggings and are provided by the player.  The jerseys are made by Boombah, are a moisture wicking material with sublimated printing so that the numbers/letters don’t wear off. I will be placing our order a few weeks after registration closes.  The jerseys typically arrive in about three weeks.  </a:t>
            </a:r>
          </a:p>
        </p:txBody>
      </p:sp>
      <p:sp>
        <p:nvSpPr>
          <p:cNvPr id="4" name="Slide Number Placeholder 3"/>
          <p:cNvSpPr>
            <a:spLocks noGrp="1"/>
          </p:cNvSpPr>
          <p:nvPr>
            <p:ph type="sldNum" sz="quarter" idx="5"/>
          </p:nvPr>
        </p:nvSpPr>
        <p:spPr/>
        <p:txBody>
          <a:bodyPr/>
          <a:lstStyle/>
          <a:p>
            <a:fld id="{EBB223C8-23C9-4E3B-A649-278FE5FD0098}" type="slidenum">
              <a:rPr lang="en-US" smtClean="0"/>
              <a:t>19</a:t>
            </a:fld>
            <a:endParaRPr lang="en-US" dirty="0"/>
          </a:p>
        </p:txBody>
      </p:sp>
    </p:spTree>
    <p:extLst>
      <p:ext uri="{BB962C8B-B14F-4D97-AF65-F5344CB8AC3E}">
        <p14:creationId xmlns:p14="http://schemas.microsoft.com/office/powerpoint/2010/main" val="24806230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75180">
              <a:defRPr/>
            </a:pPr>
            <a:r>
              <a:rPr lang="en-US" dirty="0"/>
              <a:t>Our goal is to give our athletes quality court time, great coaching, and tough competition. We achieve this goal by providing a competitive and positive learning environment for our athletes.  This is made possible when all players, parents and coaches fulfill their appropriate roles and work together.  Through working together to achieve this goal we hope our athletes will understand the true meaning of being a teammate.</a:t>
            </a:r>
          </a:p>
          <a:p>
            <a:endParaRPr lang="en-US" dirty="0"/>
          </a:p>
        </p:txBody>
      </p:sp>
      <p:sp>
        <p:nvSpPr>
          <p:cNvPr id="4" name="Slide Number Placeholder 3"/>
          <p:cNvSpPr>
            <a:spLocks noGrp="1"/>
          </p:cNvSpPr>
          <p:nvPr>
            <p:ph type="sldNum" sz="quarter" idx="5"/>
          </p:nvPr>
        </p:nvSpPr>
        <p:spPr/>
        <p:txBody>
          <a:bodyPr/>
          <a:lstStyle/>
          <a:p>
            <a:fld id="{EBB223C8-23C9-4E3B-A649-278FE5FD0098}" type="slidenum">
              <a:rPr lang="en-US" smtClean="0"/>
              <a:t>2</a:t>
            </a:fld>
            <a:endParaRPr lang="en-US" dirty="0"/>
          </a:p>
        </p:txBody>
      </p:sp>
    </p:spTree>
    <p:extLst>
      <p:ext uri="{BB962C8B-B14F-4D97-AF65-F5344CB8AC3E}">
        <p14:creationId xmlns:p14="http://schemas.microsoft.com/office/powerpoint/2010/main" val="146480026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Registration is Online.  Each player is required to complete the Player club registration and code of conduct form, and the JVA Waiver, Emergency and Medical Contact Information form.  Optional forms to be completed are the uniform order form and the waiver to play up for players that wish to play at a higher level.  </a:t>
            </a:r>
          </a:p>
        </p:txBody>
      </p:sp>
      <p:sp>
        <p:nvSpPr>
          <p:cNvPr id="4" name="Slide Number Placeholder 3"/>
          <p:cNvSpPr>
            <a:spLocks noGrp="1"/>
          </p:cNvSpPr>
          <p:nvPr>
            <p:ph type="sldNum" sz="quarter" idx="5"/>
          </p:nvPr>
        </p:nvSpPr>
        <p:spPr/>
        <p:txBody>
          <a:bodyPr/>
          <a:lstStyle/>
          <a:p>
            <a:fld id="{EBB223C8-23C9-4E3B-A649-278FE5FD0098}" type="slidenum">
              <a:rPr lang="en-US" smtClean="0"/>
              <a:t>20</a:t>
            </a:fld>
            <a:endParaRPr lang="en-US" dirty="0"/>
          </a:p>
        </p:txBody>
      </p:sp>
    </p:spTree>
    <p:extLst>
      <p:ext uri="{BB962C8B-B14F-4D97-AF65-F5344CB8AC3E}">
        <p14:creationId xmlns:p14="http://schemas.microsoft.com/office/powerpoint/2010/main" val="236420704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access the Online Registration forms, you will go to our club web site at this link.  This is a screen shot of the web page.  Click on the blue download button for the PowerPoint presentation for this meeting, then go to the bottom of the registration page and click on the registration forms button.</a:t>
            </a:r>
          </a:p>
        </p:txBody>
      </p:sp>
      <p:sp>
        <p:nvSpPr>
          <p:cNvPr id="4" name="Slide Number Placeholder 3"/>
          <p:cNvSpPr>
            <a:spLocks noGrp="1"/>
          </p:cNvSpPr>
          <p:nvPr>
            <p:ph type="sldNum" sz="quarter" idx="5"/>
          </p:nvPr>
        </p:nvSpPr>
        <p:spPr/>
        <p:txBody>
          <a:bodyPr/>
          <a:lstStyle/>
          <a:p>
            <a:fld id="{EBB223C8-23C9-4E3B-A649-278FE5FD0098}" type="slidenum">
              <a:rPr lang="en-US" smtClean="0"/>
              <a:t>21</a:t>
            </a:fld>
            <a:endParaRPr lang="en-US" dirty="0"/>
          </a:p>
        </p:txBody>
      </p:sp>
    </p:spTree>
    <p:extLst>
      <p:ext uri="{BB962C8B-B14F-4D97-AF65-F5344CB8AC3E}">
        <p14:creationId xmlns:p14="http://schemas.microsoft.com/office/powerpoint/2010/main" val="102663855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what the JVA screen will look like when your first get there to complete the JVA waiver and emergency contact information.  You can see under Club Selection, you will find our club listed like this.</a:t>
            </a:r>
          </a:p>
        </p:txBody>
      </p:sp>
      <p:sp>
        <p:nvSpPr>
          <p:cNvPr id="4" name="Slide Number Placeholder 3"/>
          <p:cNvSpPr>
            <a:spLocks noGrp="1"/>
          </p:cNvSpPr>
          <p:nvPr>
            <p:ph type="sldNum" sz="quarter" idx="5"/>
          </p:nvPr>
        </p:nvSpPr>
        <p:spPr/>
        <p:txBody>
          <a:bodyPr/>
          <a:lstStyle/>
          <a:p>
            <a:fld id="{EBB223C8-23C9-4E3B-A649-278FE5FD0098}" type="slidenum">
              <a:rPr lang="en-US" smtClean="0"/>
              <a:t>22</a:t>
            </a:fld>
            <a:endParaRPr lang="en-US" dirty="0"/>
          </a:p>
        </p:txBody>
      </p:sp>
    </p:spTree>
    <p:extLst>
      <p:ext uri="{BB962C8B-B14F-4D97-AF65-F5344CB8AC3E}">
        <p14:creationId xmlns:p14="http://schemas.microsoft.com/office/powerpoint/2010/main" val="89060628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75308">
              <a:defRPr/>
            </a:pPr>
            <a:r>
              <a:rPr lang="en-US" dirty="0"/>
              <a:t>An electronic payment section has been added to the registration form: after you complete the form and hit submit, you will be taken to a PayPal link in which you can use your credit card, or a PayPal or Venmo account</a:t>
            </a:r>
          </a:p>
          <a:p>
            <a:endParaRPr lang="en-US" dirty="0"/>
          </a:p>
        </p:txBody>
      </p:sp>
      <p:sp>
        <p:nvSpPr>
          <p:cNvPr id="4" name="Slide Number Placeholder 3"/>
          <p:cNvSpPr>
            <a:spLocks noGrp="1"/>
          </p:cNvSpPr>
          <p:nvPr>
            <p:ph type="sldNum" sz="quarter" idx="5"/>
          </p:nvPr>
        </p:nvSpPr>
        <p:spPr/>
        <p:txBody>
          <a:bodyPr/>
          <a:lstStyle/>
          <a:p>
            <a:fld id="{EBB223C8-23C9-4E3B-A649-278FE5FD0098}" type="slidenum">
              <a:rPr lang="en-US" smtClean="0"/>
              <a:t>23</a:t>
            </a:fld>
            <a:endParaRPr lang="en-US" dirty="0"/>
          </a:p>
        </p:txBody>
      </p:sp>
    </p:spTree>
    <p:extLst>
      <p:ext uri="{BB962C8B-B14F-4D97-AF65-F5344CB8AC3E}">
        <p14:creationId xmlns:p14="http://schemas.microsoft.com/office/powerpoint/2010/main" val="176185762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Registration and Full payment are due by Sunday November 9.  There will be absolutely no late registrations accepted after November 9th.  $25 late fee for late payments. </a:t>
            </a:r>
          </a:p>
        </p:txBody>
      </p:sp>
      <p:sp>
        <p:nvSpPr>
          <p:cNvPr id="4" name="Slide Number Placeholder 3"/>
          <p:cNvSpPr>
            <a:spLocks noGrp="1"/>
          </p:cNvSpPr>
          <p:nvPr>
            <p:ph type="sldNum" sz="quarter" idx="5"/>
          </p:nvPr>
        </p:nvSpPr>
        <p:spPr/>
        <p:txBody>
          <a:bodyPr/>
          <a:lstStyle/>
          <a:p>
            <a:fld id="{EBB223C8-23C9-4E3B-A649-278FE5FD0098}" type="slidenum">
              <a:rPr lang="en-US" smtClean="0"/>
              <a:t>24</a:t>
            </a:fld>
            <a:endParaRPr lang="en-US" dirty="0"/>
          </a:p>
        </p:txBody>
      </p:sp>
    </p:spTree>
    <p:extLst>
      <p:ext uri="{BB962C8B-B14F-4D97-AF65-F5344CB8AC3E}">
        <p14:creationId xmlns:p14="http://schemas.microsoft.com/office/powerpoint/2010/main" val="384971306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5"/>
              </a:spcBef>
            </a:pPr>
            <a:r>
              <a:rPr lang="en-US" sz="1700" dirty="0">
                <a:latin typeface="Calibri" panose="020F0502020204030204" pitchFamily="34" charset="0"/>
                <a:ea typeface="Calibri" panose="020F0502020204030204" pitchFamily="34" charset="0"/>
              </a:rPr>
              <a:t> </a:t>
            </a:r>
            <a:endParaRPr lang="en-US" dirty="0"/>
          </a:p>
        </p:txBody>
      </p:sp>
      <p:sp>
        <p:nvSpPr>
          <p:cNvPr id="4" name="Slide Number Placeholder 3"/>
          <p:cNvSpPr>
            <a:spLocks noGrp="1"/>
          </p:cNvSpPr>
          <p:nvPr>
            <p:ph type="sldNum" sz="quarter" idx="5"/>
          </p:nvPr>
        </p:nvSpPr>
        <p:spPr/>
        <p:txBody>
          <a:bodyPr/>
          <a:lstStyle/>
          <a:p>
            <a:fld id="{EBB223C8-23C9-4E3B-A649-278FE5FD0098}" type="slidenum">
              <a:rPr lang="en-US" smtClean="0"/>
              <a:t>25</a:t>
            </a:fld>
            <a:endParaRPr lang="en-US" dirty="0"/>
          </a:p>
        </p:txBody>
      </p:sp>
    </p:spTree>
    <p:extLst>
      <p:ext uri="{BB962C8B-B14F-4D97-AF65-F5344CB8AC3E}">
        <p14:creationId xmlns:p14="http://schemas.microsoft.com/office/powerpoint/2010/main" val="137123967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BB223C8-23C9-4E3B-A649-278FE5FD0098}" type="slidenum">
              <a:rPr lang="en-US" smtClean="0"/>
              <a:t>26</a:t>
            </a:fld>
            <a:endParaRPr lang="en-US" dirty="0"/>
          </a:p>
        </p:txBody>
      </p:sp>
    </p:spTree>
    <p:extLst>
      <p:ext uri="{BB962C8B-B14F-4D97-AF65-F5344CB8AC3E}">
        <p14:creationId xmlns:p14="http://schemas.microsoft.com/office/powerpoint/2010/main" val="240984903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Each year, we have a tournament for our 16U team which we host locally at the high school.  This year’s tournament will be February 25.  This tournament is a way for our club to earn funds and helps reduce the player’s registration fees.  Players that volunteer at this event receive a $50 credit on their next year’s registration fee.  I have already emailed the players that have a $50 credit to use for this year.</a:t>
            </a:r>
          </a:p>
        </p:txBody>
      </p:sp>
      <p:sp>
        <p:nvSpPr>
          <p:cNvPr id="4" name="Slide Number Placeholder 3"/>
          <p:cNvSpPr>
            <a:spLocks noGrp="1"/>
          </p:cNvSpPr>
          <p:nvPr>
            <p:ph type="sldNum" sz="quarter" idx="5"/>
          </p:nvPr>
        </p:nvSpPr>
        <p:spPr/>
        <p:txBody>
          <a:bodyPr/>
          <a:lstStyle/>
          <a:p>
            <a:fld id="{EBB223C8-23C9-4E3B-A649-278FE5FD0098}" type="slidenum">
              <a:rPr lang="en-US" smtClean="0"/>
              <a:t>27</a:t>
            </a:fld>
            <a:endParaRPr lang="en-US" dirty="0"/>
          </a:p>
        </p:txBody>
      </p:sp>
    </p:spTree>
    <p:extLst>
      <p:ext uri="{BB962C8B-B14F-4D97-AF65-F5344CB8AC3E}">
        <p14:creationId xmlns:p14="http://schemas.microsoft.com/office/powerpoint/2010/main" val="198808790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75180">
              <a:defRPr/>
            </a:pPr>
            <a:r>
              <a:rPr lang="en-US" dirty="0"/>
              <a:t>We are happy to announce that we will be awarding up to $1000 in scholarships to graduating seniors who complete the application process.  For example, if we have two applicants, we may give two $500 awards.  4 applications could each receive $250.   The purpose of the scholarship is to </a:t>
            </a:r>
            <a:r>
              <a:rPr lang="en-US" dirty="0">
                <a:solidFill>
                  <a:srgbClr val="110A08"/>
                </a:solidFill>
                <a:effectLst/>
                <a:ea typeface="Arial" panose="020B0604020202020204" pitchFamily="34" charset="0"/>
              </a:rPr>
              <a:t>support and encourage DE Eagles JO Volleyball athletes who choose to pursue a higher education and to recognize the student-athlete who demonstrates character traits such as leadership, sportsmanship, accountability, integrity, a strong work ethic, responsibility, and perseverance.</a:t>
            </a:r>
            <a:endParaRPr lang="en-US" dirty="0">
              <a:effectLst/>
              <a:ea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EBB223C8-23C9-4E3B-A649-278FE5FD0098}" type="slidenum">
              <a:rPr lang="en-US" smtClean="0"/>
              <a:t>28</a:t>
            </a:fld>
            <a:endParaRPr lang="en-US" dirty="0"/>
          </a:p>
        </p:txBody>
      </p:sp>
    </p:spTree>
    <p:extLst>
      <p:ext uri="{BB962C8B-B14F-4D97-AF65-F5344CB8AC3E}">
        <p14:creationId xmlns:p14="http://schemas.microsoft.com/office/powerpoint/2010/main" val="105928840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Again, we are asking for volunteers to be present at practice to fulfill our new club policy of two adults at every practice.  Please consider volunteering to help supervise.  You will be required to complete a background screen and the Abuse Prevention System Training through JVA.  You’ll be reimbursed by the club the $38 cost to be screened.  Contact me if you can volunteer!</a:t>
            </a:r>
          </a:p>
        </p:txBody>
      </p:sp>
      <p:sp>
        <p:nvSpPr>
          <p:cNvPr id="4" name="Slide Number Placeholder 3"/>
          <p:cNvSpPr>
            <a:spLocks noGrp="1"/>
          </p:cNvSpPr>
          <p:nvPr>
            <p:ph type="sldNum" sz="quarter" idx="5"/>
          </p:nvPr>
        </p:nvSpPr>
        <p:spPr/>
        <p:txBody>
          <a:bodyPr/>
          <a:lstStyle/>
          <a:p>
            <a:fld id="{EBB223C8-23C9-4E3B-A649-278FE5FD0098}" type="slidenum">
              <a:rPr lang="en-US" smtClean="0"/>
              <a:t>29</a:t>
            </a:fld>
            <a:endParaRPr lang="en-US" dirty="0"/>
          </a:p>
        </p:txBody>
      </p:sp>
    </p:spTree>
    <p:extLst>
      <p:ext uri="{BB962C8B-B14F-4D97-AF65-F5344CB8AC3E}">
        <p14:creationId xmlns:p14="http://schemas.microsoft.com/office/powerpoint/2010/main" val="5629094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 behalf of the Board of Directors, we are very proud to officially kick off our 7</a:t>
            </a:r>
            <a:r>
              <a:rPr lang="en-US" baseline="30000" dirty="0"/>
              <a:t>th</a:t>
            </a:r>
            <a:r>
              <a:rPr lang="en-US" dirty="0"/>
              <a:t> season.  Our club was established in 2018 with the hard work and dedication of Scott and Micki Anderson.  Our very first season we welcomed 33 athletes to the club.  Last year we had 100 athletes in our club and we are excited to continue to grow the program. </a:t>
            </a:r>
          </a:p>
        </p:txBody>
      </p:sp>
      <p:sp>
        <p:nvSpPr>
          <p:cNvPr id="4" name="Slide Number Placeholder 3"/>
          <p:cNvSpPr>
            <a:spLocks noGrp="1"/>
          </p:cNvSpPr>
          <p:nvPr>
            <p:ph type="sldNum" sz="quarter" idx="5"/>
          </p:nvPr>
        </p:nvSpPr>
        <p:spPr/>
        <p:txBody>
          <a:bodyPr/>
          <a:lstStyle/>
          <a:p>
            <a:fld id="{EBB223C8-23C9-4E3B-A649-278FE5FD0098}" type="slidenum">
              <a:rPr lang="en-US" smtClean="0"/>
              <a:t>3</a:t>
            </a:fld>
            <a:endParaRPr lang="en-US" dirty="0"/>
          </a:p>
        </p:txBody>
      </p:sp>
    </p:spTree>
    <p:extLst>
      <p:ext uri="{BB962C8B-B14F-4D97-AF65-F5344CB8AC3E}">
        <p14:creationId xmlns:p14="http://schemas.microsoft.com/office/powerpoint/2010/main" val="151332512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several ways to stay connected with our club and be in the know, including Facebook, and our website, which is the best place to get the most up to date information.  Email will be the primary source of communication for sending out tournament schedules, cancellations for weather, etc.  Feel free to call or text me with questions.</a:t>
            </a:r>
          </a:p>
        </p:txBody>
      </p:sp>
      <p:sp>
        <p:nvSpPr>
          <p:cNvPr id="4" name="Slide Number Placeholder 3"/>
          <p:cNvSpPr>
            <a:spLocks noGrp="1"/>
          </p:cNvSpPr>
          <p:nvPr>
            <p:ph type="sldNum" sz="quarter" idx="5"/>
          </p:nvPr>
        </p:nvSpPr>
        <p:spPr/>
        <p:txBody>
          <a:bodyPr/>
          <a:lstStyle/>
          <a:p>
            <a:fld id="{EBB223C8-23C9-4E3B-A649-278FE5FD0098}" type="slidenum">
              <a:rPr lang="en-US" smtClean="0"/>
              <a:t>30</a:t>
            </a:fld>
            <a:endParaRPr lang="en-US" dirty="0"/>
          </a:p>
        </p:txBody>
      </p:sp>
    </p:spTree>
    <p:extLst>
      <p:ext uri="{BB962C8B-B14F-4D97-AF65-F5344CB8AC3E}">
        <p14:creationId xmlns:p14="http://schemas.microsoft.com/office/powerpoint/2010/main" val="34568927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2001" marR="123395">
              <a:lnSpc>
                <a:spcPct val="98000"/>
              </a:lnSpc>
              <a:spcBef>
                <a:spcPts val="258"/>
              </a:spcBef>
            </a:pPr>
            <a:r>
              <a:rPr lang="en-US" dirty="0"/>
              <a:t>Here are our current coaches.  We are still looking for some more coaches, both assistant and head for this season.  Compensation is offered for Head and Assistant coaches.  Please see or contact me for more information.  </a:t>
            </a:r>
          </a:p>
        </p:txBody>
      </p:sp>
      <p:sp>
        <p:nvSpPr>
          <p:cNvPr id="4" name="Slide Number Placeholder 3"/>
          <p:cNvSpPr>
            <a:spLocks noGrp="1"/>
          </p:cNvSpPr>
          <p:nvPr>
            <p:ph type="sldNum" sz="quarter" idx="5"/>
          </p:nvPr>
        </p:nvSpPr>
        <p:spPr/>
        <p:txBody>
          <a:bodyPr/>
          <a:lstStyle/>
          <a:p>
            <a:fld id="{EBB223C8-23C9-4E3B-A649-278FE5FD0098}" type="slidenum">
              <a:rPr lang="en-US" smtClean="0"/>
              <a:t>4</a:t>
            </a:fld>
            <a:endParaRPr lang="en-US" dirty="0"/>
          </a:p>
        </p:txBody>
      </p:sp>
    </p:spTree>
    <p:extLst>
      <p:ext uri="{BB962C8B-B14F-4D97-AF65-F5344CB8AC3E}">
        <p14:creationId xmlns:p14="http://schemas.microsoft.com/office/powerpoint/2010/main" val="2859031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JVA membership has several benefits.  They provide background screening, abuse prevention system training, coaching education, club and player insurance, and tournament promotion. It’s is also a great way for us to connect with directors and coaches from across the region. </a:t>
            </a:r>
          </a:p>
        </p:txBody>
      </p:sp>
      <p:sp>
        <p:nvSpPr>
          <p:cNvPr id="4" name="Slide Number Placeholder 3"/>
          <p:cNvSpPr>
            <a:spLocks noGrp="1"/>
          </p:cNvSpPr>
          <p:nvPr>
            <p:ph type="sldNum" sz="quarter" idx="5"/>
          </p:nvPr>
        </p:nvSpPr>
        <p:spPr/>
        <p:txBody>
          <a:bodyPr/>
          <a:lstStyle/>
          <a:p>
            <a:fld id="{EBB223C8-23C9-4E3B-A649-278FE5FD0098}" type="slidenum">
              <a:rPr lang="en-US" smtClean="0"/>
              <a:t>5</a:t>
            </a:fld>
            <a:endParaRPr lang="en-US" dirty="0"/>
          </a:p>
        </p:txBody>
      </p:sp>
    </p:spTree>
    <p:extLst>
      <p:ext uri="{BB962C8B-B14F-4D97-AF65-F5344CB8AC3E}">
        <p14:creationId xmlns:p14="http://schemas.microsoft.com/office/powerpoint/2010/main" val="14060827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the event your athlete is injured during practice or a tournament, make sure to notify the coach immediately.  The Coach and tournament director or club director will complete an Injury Incident Report form and submit to the JVA if you wish to make an insurance claim.  The insurance through JVA helps cover the medical costs that your insurance does not pay.</a:t>
            </a:r>
          </a:p>
        </p:txBody>
      </p:sp>
      <p:sp>
        <p:nvSpPr>
          <p:cNvPr id="4" name="Slide Number Placeholder 3"/>
          <p:cNvSpPr>
            <a:spLocks noGrp="1"/>
          </p:cNvSpPr>
          <p:nvPr>
            <p:ph type="sldNum" sz="quarter" idx="5"/>
          </p:nvPr>
        </p:nvSpPr>
        <p:spPr/>
        <p:txBody>
          <a:bodyPr/>
          <a:lstStyle/>
          <a:p>
            <a:fld id="{EBB223C8-23C9-4E3B-A649-278FE5FD0098}" type="slidenum">
              <a:rPr lang="en-US" smtClean="0"/>
              <a:t>6</a:t>
            </a:fld>
            <a:endParaRPr lang="en-US" dirty="0"/>
          </a:p>
        </p:txBody>
      </p:sp>
    </p:spTree>
    <p:extLst>
      <p:ext uri="{BB962C8B-B14F-4D97-AF65-F5344CB8AC3E}">
        <p14:creationId xmlns:p14="http://schemas.microsoft.com/office/powerpoint/2010/main" val="38811513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All players and coaches are required to learn to officiate.  JVA affiliated clubs and tournaments follow USAV rules.  For each event, we need to provide 3 scorers and 3 referees per team.  The players will learn score keeping, libero tracking, line judging and how to be an R1 or R2 official.  Training is mandatory.  We take pride in the great training our athletes receive.  Over the year we’ve received many compliments and appreciation they get from tournament officials.  More details to come on training dates.  </a:t>
            </a:r>
          </a:p>
        </p:txBody>
      </p:sp>
      <p:sp>
        <p:nvSpPr>
          <p:cNvPr id="4" name="Slide Number Placeholder 3"/>
          <p:cNvSpPr>
            <a:spLocks noGrp="1"/>
          </p:cNvSpPr>
          <p:nvPr>
            <p:ph type="sldNum" sz="quarter" idx="5"/>
          </p:nvPr>
        </p:nvSpPr>
        <p:spPr/>
        <p:txBody>
          <a:bodyPr/>
          <a:lstStyle/>
          <a:p>
            <a:fld id="{EBB223C8-23C9-4E3B-A649-278FE5FD0098}" type="slidenum">
              <a:rPr lang="en-US" smtClean="0"/>
              <a:t>7</a:t>
            </a:fld>
            <a:endParaRPr lang="en-US" dirty="0"/>
          </a:p>
        </p:txBody>
      </p:sp>
    </p:spTree>
    <p:extLst>
      <p:ext uri="{BB962C8B-B14F-4D97-AF65-F5344CB8AC3E}">
        <p14:creationId xmlns:p14="http://schemas.microsoft.com/office/powerpoint/2010/main" val="36340242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coaching philosophy places emphasis on the big picture versus winning at all costs.  We want to work on sportsmanship, team building, helping players develop physically, psychologically and socially in the sport and have fun doing it.  We encourage our players to work and compete hard.  We want to build their confidence.  Mistakes will happen when learning new things.  We want them to challenge themselves without fear or punishment.   We value and listen to the players. Our coaches are supportive of each other.</a:t>
            </a:r>
          </a:p>
        </p:txBody>
      </p:sp>
      <p:sp>
        <p:nvSpPr>
          <p:cNvPr id="4" name="Slide Number Placeholder 3"/>
          <p:cNvSpPr>
            <a:spLocks noGrp="1"/>
          </p:cNvSpPr>
          <p:nvPr>
            <p:ph type="sldNum" sz="quarter" idx="5"/>
          </p:nvPr>
        </p:nvSpPr>
        <p:spPr/>
        <p:txBody>
          <a:bodyPr/>
          <a:lstStyle/>
          <a:p>
            <a:fld id="{EBB223C8-23C9-4E3B-A649-278FE5FD0098}" type="slidenum">
              <a:rPr lang="en-US" smtClean="0"/>
              <a:t>8</a:t>
            </a:fld>
            <a:endParaRPr lang="en-US" dirty="0"/>
          </a:p>
        </p:txBody>
      </p:sp>
    </p:spTree>
    <p:extLst>
      <p:ext uri="{BB962C8B-B14F-4D97-AF65-F5344CB8AC3E}">
        <p14:creationId xmlns:p14="http://schemas.microsoft.com/office/powerpoint/2010/main" val="6385012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 of the most important aspects of our club is to help all parents, coaches and players stay focused on the big picture.  The complete Code of Conduct can be found on our web page and is also included in the registration form.  The code of conduct expresses these core values, Demonstrating a Positive Attitude, Setting a Good Example and Maintaining Good Relationships between officials, opponents, players, parents and coaches.</a:t>
            </a:r>
          </a:p>
        </p:txBody>
      </p:sp>
      <p:sp>
        <p:nvSpPr>
          <p:cNvPr id="4" name="Slide Number Placeholder 3"/>
          <p:cNvSpPr>
            <a:spLocks noGrp="1"/>
          </p:cNvSpPr>
          <p:nvPr>
            <p:ph type="sldNum" sz="quarter" idx="5"/>
          </p:nvPr>
        </p:nvSpPr>
        <p:spPr/>
        <p:txBody>
          <a:bodyPr/>
          <a:lstStyle/>
          <a:p>
            <a:fld id="{EBB223C8-23C9-4E3B-A649-278FE5FD0098}" type="slidenum">
              <a:rPr lang="en-US" smtClean="0"/>
              <a:t>9</a:t>
            </a:fld>
            <a:endParaRPr lang="en-US" dirty="0"/>
          </a:p>
        </p:txBody>
      </p:sp>
    </p:spTree>
    <p:extLst>
      <p:ext uri="{BB962C8B-B14F-4D97-AF65-F5344CB8AC3E}">
        <p14:creationId xmlns:p14="http://schemas.microsoft.com/office/powerpoint/2010/main" val="12063688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C9629F7-37AD-46E4-8EDD-99C5CA120933}" type="datetimeFigureOut">
              <a:rPr lang="en-US" smtClean="0"/>
              <a:pPr/>
              <a:t>9/28/2025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C75A89A-29B8-49ED-BD77-6DAD8AB2CE5B}" type="slidenum">
              <a:rPr lang="en-US" smtClean="0"/>
              <a:pPr/>
              <a:t>‹#›</a:t>
            </a:fld>
            <a:endParaRPr lang="en-US" dirty="0"/>
          </a:p>
        </p:txBody>
      </p:sp>
    </p:spTree>
    <p:extLst>
      <p:ext uri="{BB962C8B-B14F-4D97-AF65-F5344CB8AC3E}">
        <p14:creationId xmlns:p14="http://schemas.microsoft.com/office/powerpoint/2010/main" val="29531965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C9629F7-37AD-46E4-8EDD-99C5CA120933}" type="datetimeFigureOut">
              <a:rPr lang="en-US" smtClean="0"/>
              <a:pPr/>
              <a:t>9/28/2025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C75A89A-29B8-49ED-BD77-6DAD8AB2CE5B}" type="slidenum">
              <a:rPr lang="en-US" smtClean="0"/>
              <a:pPr/>
              <a:t>‹#›</a:t>
            </a:fld>
            <a:endParaRPr lang="en-US" dirty="0"/>
          </a:p>
        </p:txBody>
      </p:sp>
    </p:spTree>
    <p:extLst>
      <p:ext uri="{BB962C8B-B14F-4D97-AF65-F5344CB8AC3E}">
        <p14:creationId xmlns:p14="http://schemas.microsoft.com/office/powerpoint/2010/main" val="35384586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C9629F7-37AD-46E4-8EDD-99C5CA120933}" type="datetimeFigureOut">
              <a:rPr lang="en-US" smtClean="0"/>
              <a:pPr/>
              <a:t>9/28/2025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C75A89A-29B8-49ED-BD77-6DAD8AB2CE5B}" type="slidenum">
              <a:rPr lang="en-US" smtClean="0"/>
              <a:pPr/>
              <a:t>‹#›</a:t>
            </a:fld>
            <a:endParaRPr lang="en-US" dirty="0"/>
          </a:p>
        </p:txBody>
      </p:sp>
    </p:spTree>
    <p:extLst>
      <p:ext uri="{BB962C8B-B14F-4D97-AF65-F5344CB8AC3E}">
        <p14:creationId xmlns:p14="http://schemas.microsoft.com/office/powerpoint/2010/main" val="31159105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C9629F7-37AD-46E4-8EDD-99C5CA120933}" type="datetimeFigureOut">
              <a:rPr lang="en-US" smtClean="0"/>
              <a:pPr/>
              <a:t>9/28/2025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C75A89A-29B8-49ED-BD77-6DAD8AB2CE5B}" type="slidenum">
              <a:rPr lang="en-US" smtClean="0"/>
              <a:pPr/>
              <a:t>‹#›</a:t>
            </a:fld>
            <a:endParaRPr lang="en-US" dirty="0"/>
          </a:p>
        </p:txBody>
      </p:sp>
    </p:spTree>
    <p:extLst>
      <p:ext uri="{BB962C8B-B14F-4D97-AF65-F5344CB8AC3E}">
        <p14:creationId xmlns:p14="http://schemas.microsoft.com/office/powerpoint/2010/main" val="11846882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C9629F7-37AD-46E4-8EDD-99C5CA120933}" type="datetimeFigureOut">
              <a:rPr lang="en-US" smtClean="0"/>
              <a:pPr/>
              <a:t>9/28/2025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C75A89A-29B8-49ED-BD77-6DAD8AB2CE5B}" type="slidenum">
              <a:rPr lang="en-US" smtClean="0"/>
              <a:pPr/>
              <a:t>‹#›</a:t>
            </a:fld>
            <a:endParaRPr lang="en-US" dirty="0"/>
          </a:p>
        </p:txBody>
      </p:sp>
    </p:spTree>
    <p:extLst>
      <p:ext uri="{BB962C8B-B14F-4D97-AF65-F5344CB8AC3E}">
        <p14:creationId xmlns:p14="http://schemas.microsoft.com/office/powerpoint/2010/main" val="7158820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C9629F7-37AD-46E4-8EDD-99C5CA120933}" type="datetimeFigureOut">
              <a:rPr lang="en-US" smtClean="0"/>
              <a:pPr/>
              <a:t>9/28/2025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C75A89A-29B8-49ED-BD77-6DAD8AB2CE5B}" type="slidenum">
              <a:rPr lang="en-US" smtClean="0"/>
              <a:pPr/>
              <a:t>‹#›</a:t>
            </a:fld>
            <a:endParaRPr lang="en-US" dirty="0"/>
          </a:p>
        </p:txBody>
      </p:sp>
    </p:spTree>
    <p:extLst>
      <p:ext uri="{BB962C8B-B14F-4D97-AF65-F5344CB8AC3E}">
        <p14:creationId xmlns:p14="http://schemas.microsoft.com/office/powerpoint/2010/main" val="20005214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C9629F7-37AD-46E4-8EDD-99C5CA120933}" type="datetimeFigureOut">
              <a:rPr lang="en-US" smtClean="0"/>
              <a:pPr/>
              <a:t>9/28/2025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5C75A89A-29B8-49ED-BD77-6DAD8AB2CE5B}" type="slidenum">
              <a:rPr lang="en-US" smtClean="0"/>
              <a:pPr/>
              <a:t>‹#›</a:t>
            </a:fld>
            <a:endParaRPr lang="en-US" dirty="0"/>
          </a:p>
        </p:txBody>
      </p:sp>
    </p:spTree>
    <p:extLst>
      <p:ext uri="{BB962C8B-B14F-4D97-AF65-F5344CB8AC3E}">
        <p14:creationId xmlns:p14="http://schemas.microsoft.com/office/powerpoint/2010/main" val="15518771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C9629F7-37AD-46E4-8EDD-99C5CA120933}" type="datetimeFigureOut">
              <a:rPr lang="en-US" smtClean="0"/>
              <a:pPr/>
              <a:t>9/28/2025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5C75A89A-29B8-49ED-BD77-6DAD8AB2CE5B}" type="slidenum">
              <a:rPr lang="en-US" smtClean="0"/>
              <a:pPr/>
              <a:t>‹#›</a:t>
            </a:fld>
            <a:endParaRPr lang="en-US" dirty="0"/>
          </a:p>
        </p:txBody>
      </p:sp>
    </p:spTree>
    <p:extLst>
      <p:ext uri="{BB962C8B-B14F-4D97-AF65-F5344CB8AC3E}">
        <p14:creationId xmlns:p14="http://schemas.microsoft.com/office/powerpoint/2010/main" val="15556516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9629F7-37AD-46E4-8EDD-99C5CA120933}" type="datetimeFigureOut">
              <a:rPr lang="en-US" smtClean="0"/>
              <a:pPr/>
              <a:t>9/28/2025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5C75A89A-29B8-49ED-BD77-6DAD8AB2CE5B}" type="slidenum">
              <a:rPr lang="en-US" smtClean="0"/>
              <a:pPr/>
              <a:t>‹#›</a:t>
            </a:fld>
            <a:endParaRPr lang="en-US" dirty="0"/>
          </a:p>
        </p:txBody>
      </p:sp>
    </p:spTree>
    <p:extLst>
      <p:ext uri="{BB962C8B-B14F-4D97-AF65-F5344CB8AC3E}">
        <p14:creationId xmlns:p14="http://schemas.microsoft.com/office/powerpoint/2010/main" val="41191798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C9629F7-37AD-46E4-8EDD-99C5CA120933}" type="datetimeFigureOut">
              <a:rPr lang="en-US" smtClean="0"/>
              <a:pPr/>
              <a:t>9/28/2025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C75A89A-29B8-49ED-BD77-6DAD8AB2CE5B}" type="slidenum">
              <a:rPr lang="en-US" smtClean="0"/>
              <a:pPr/>
              <a:t>‹#›</a:t>
            </a:fld>
            <a:endParaRPr lang="en-US" dirty="0"/>
          </a:p>
        </p:txBody>
      </p:sp>
    </p:spTree>
    <p:extLst>
      <p:ext uri="{BB962C8B-B14F-4D97-AF65-F5344CB8AC3E}">
        <p14:creationId xmlns:p14="http://schemas.microsoft.com/office/powerpoint/2010/main" val="26904816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C9629F7-37AD-46E4-8EDD-99C5CA120933}" type="datetimeFigureOut">
              <a:rPr lang="en-US" smtClean="0"/>
              <a:pPr/>
              <a:t>9/28/2025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C75A89A-29B8-49ED-BD77-6DAD8AB2CE5B}" type="slidenum">
              <a:rPr lang="en-US" smtClean="0"/>
              <a:pPr/>
              <a:t>‹#›</a:t>
            </a:fld>
            <a:endParaRPr lang="en-US" dirty="0"/>
          </a:p>
        </p:txBody>
      </p:sp>
    </p:spTree>
    <p:extLst>
      <p:ext uri="{BB962C8B-B14F-4D97-AF65-F5344CB8AC3E}">
        <p14:creationId xmlns:p14="http://schemas.microsoft.com/office/powerpoint/2010/main" val="16253393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4C9629F7-37AD-46E4-8EDD-99C5CA120933}" type="datetimeFigureOut">
              <a:rPr lang="en-US" smtClean="0"/>
              <a:pPr/>
              <a:t>9/28/2025</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5C75A89A-29B8-49ED-BD77-6DAD8AB2CE5B}" type="slidenum">
              <a:rPr lang="en-US" smtClean="0"/>
              <a:pPr/>
              <a:t>‹#›</a:t>
            </a:fld>
            <a:endParaRPr lang="en-US" dirty="0"/>
          </a:p>
        </p:txBody>
      </p:sp>
    </p:spTree>
    <p:extLst>
      <p:ext uri="{BB962C8B-B14F-4D97-AF65-F5344CB8AC3E}">
        <p14:creationId xmlns:p14="http://schemas.microsoft.com/office/powerpoint/2010/main" val="1226484746"/>
      </p:ext>
    </p:extLst>
  </p:cSld>
  <p:clrMap bg1="lt1" tx1="dk1" bg2="lt2" tx2="dk2" accent1="accent1" accent2="accent2" accent3="accent3" accent4="accent4" accent5="accent5" accent6="accent6" hlink="hlink" folHlink="folHlink"/>
  <p:sldLayoutIdLst>
    <p:sldLayoutId id="2147483910" r:id="rId1"/>
    <p:sldLayoutId id="2147483911" r:id="rId2"/>
    <p:sldLayoutId id="2147483912" r:id="rId3"/>
    <p:sldLayoutId id="2147483913" r:id="rId4"/>
    <p:sldLayoutId id="2147483914" r:id="rId5"/>
    <p:sldLayoutId id="2147483915" r:id="rId6"/>
    <p:sldLayoutId id="2147483916" r:id="rId7"/>
    <p:sldLayoutId id="2147483917" r:id="rId8"/>
    <p:sldLayoutId id="2147483918" r:id="rId9"/>
    <p:sldLayoutId id="2147483919" r:id="rId10"/>
    <p:sldLayoutId id="214748392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deeagles.wixsite.com/jovolleyball/policies-by-laws"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mailto:deeaglesjovolleyball@gmail.com"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6.xml"/><Relationship Id="rId1" Type="http://schemas.openxmlformats.org/officeDocument/2006/relationships/slideLayout" Target="../slideLayouts/slideLayout6.xml"/><Relationship Id="rId5" Type="http://schemas.openxmlformats.org/officeDocument/2006/relationships/hyperlink" Target="https://dejovolleyball2024.itemorder.com/" TargetMode="External"/><Relationship Id="rId4" Type="http://schemas.openxmlformats.org/officeDocument/2006/relationships/image" Target="../media/image18.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hyperlink" Target="https://deeagles.wixsite.com/jovolleyball" TargetMode="External"/><Relationship Id="rId7" Type="http://schemas.openxmlformats.org/officeDocument/2006/relationships/image" Target="../media/image22.png"/><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gif"/><Relationship Id="rId4" Type="http://schemas.openxmlformats.org/officeDocument/2006/relationships/hyperlink" Target="mailto:deeaglesjovolleyball@gmail.com"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CE7BCB3-1AA0-02F7-84CC-FCD67164CD12}"/>
              </a:ext>
            </a:extLst>
          </p:cNvPr>
          <p:cNvSpPr/>
          <p:nvPr/>
        </p:nvSpPr>
        <p:spPr>
          <a:xfrm>
            <a:off x="0" y="-32481"/>
            <a:ext cx="9144000" cy="1785081"/>
          </a:xfrm>
          <a:prstGeom prst="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0" lang="en-US" sz="4800" b="0" i="0" u="none" strike="noStrike" kern="1200" cap="all" spc="0" normalizeH="0" baseline="0" noProof="0" dirty="0">
                <a:ln>
                  <a:noFill/>
                </a:ln>
                <a:solidFill>
                  <a:prstClr val="white"/>
                </a:solidFill>
                <a:effectLst/>
                <a:uLnTx/>
                <a:uFillTx/>
                <a:latin typeface="Century Gothic" panose="020B0502020202020204" pitchFamily="34" charset="0"/>
                <a:ea typeface="+mj-ea"/>
                <a:cs typeface="+mj-cs"/>
              </a:rPr>
              <a:t>Welcome </a:t>
            </a:r>
            <a:br>
              <a:rPr kumimoji="0" lang="en-US" sz="4800" b="0" i="0" u="none" strike="noStrike" kern="1200" cap="all" spc="0" normalizeH="0" baseline="0" noProof="0" dirty="0">
                <a:ln>
                  <a:noFill/>
                </a:ln>
                <a:solidFill>
                  <a:prstClr val="white"/>
                </a:solidFill>
                <a:effectLst/>
                <a:uLnTx/>
                <a:uFillTx/>
                <a:latin typeface="Century Gothic" panose="020B0502020202020204" pitchFamily="34" charset="0"/>
                <a:ea typeface="+mj-ea"/>
                <a:cs typeface="+mj-cs"/>
              </a:rPr>
            </a:br>
            <a:r>
              <a:rPr kumimoji="0" lang="en-US" sz="4800" b="0" i="0" u="none" strike="noStrike" kern="1200" cap="all" spc="0" normalizeH="0" baseline="0" noProof="0" dirty="0">
                <a:ln>
                  <a:noFill/>
                </a:ln>
                <a:solidFill>
                  <a:prstClr val="white"/>
                </a:solidFill>
                <a:effectLst/>
                <a:uLnTx/>
                <a:uFillTx/>
                <a:latin typeface="Century Gothic" panose="020B0502020202020204" pitchFamily="34" charset="0"/>
                <a:ea typeface="+mj-ea"/>
                <a:cs typeface="+mj-cs"/>
              </a:rPr>
              <a:t>DE Eagles JO Volleyball</a:t>
            </a:r>
            <a:endParaRPr lang="en-US" dirty="0"/>
          </a:p>
        </p:txBody>
      </p:sp>
      <p:pic>
        <p:nvPicPr>
          <p:cNvPr id="5" name="Picture 4">
            <a:extLst>
              <a:ext uri="{FF2B5EF4-FFF2-40B4-BE49-F238E27FC236}">
                <a16:creationId xmlns:a16="http://schemas.microsoft.com/office/drawing/2014/main" id="{F951D1EA-95F6-658C-CCF0-F6ECE999537B}"/>
              </a:ext>
            </a:extLst>
          </p:cNvPr>
          <p:cNvPicPr>
            <a:picLocks noChangeAspect="1"/>
          </p:cNvPicPr>
          <p:nvPr/>
        </p:nvPicPr>
        <p:blipFill>
          <a:blip r:embed="rId3"/>
          <a:stretch>
            <a:fillRect/>
          </a:stretch>
        </p:blipFill>
        <p:spPr>
          <a:xfrm>
            <a:off x="0" y="1752600"/>
            <a:ext cx="9144000" cy="5181600"/>
          </a:xfrm>
          <a:prstGeom prst="rect">
            <a:avLst/>
          </a:prstGeom>
        </p:spPr>
      </p:pic>
      <p:sp>
        <p:nvSpPr>
          <p:cNvPr id="7" name="Title 6">
            <a:extLst>
              <a:ext uri="{FF2B5EF4-FFF2-40B4-BE49-F238E27FC236}">
                <a16:creationId xmlns:a16="http://schemas.microsoft.com/office/drawing/2014/main" id="{80FA5C24-DC12-8920-E82F-50BB47B0AA44}"/>
              </a:ext>
            </a:extLst>
          </p:cNvPr>
          <p:cNvSpPr>
            <a:spLocks noGrp="1"/>
          </p:cNvSpPr>
          <p:nvPr>
            <p:ph type="ctrTitle"/>
          </p:nvPr>
        </p:nvSpPr>
        <p:spPr>
          <a:xfrm>
            <a:off x="25400" y="-57882"/>
            <a:ext cx="9118600" cy="1810482"/>
          </a:xfrm>
          <a:solidFill>
            <a:srgbClr val="000000"/>
          </a:solidFill>
          <a:ln>
            <a:solidFill>
              <a:srgbClr val="000000"/>
            </a:solidFill>
          </a:ln>
        </p:spPr>
        <p:txBody>
          <a:bodyPr>
            <a:normAutofit/>
          </a:bodyPr>
          <a:lstStyle/>
          <a:p>
            <a:r>
              <a:rPr lang="en-US" sz="4000" dirty="0">
                <a:solidFill>
                  <a:schemeClr val="bg1"/>
                </a:solidFill>
                <a:latin typeface="Century Gothic" panose="020B0502020202020204" pitchFamily="34" charset="0"/>
              </a:rPr>
              <a:t>DE EAGLES JO VOLLEYBALL</a:t>
            </a:r>
          </a:p>
        </p:txBody>
      </p:sp>
      <p:sp>
        <p:nvSpPr>
          <p:cNvPr id="3" name="Subtitle 2"/>
          <p:cNvSpPr>
            <a:spLocks noGrp="1"/>
          </p:cNvSpPr>
          <p:nvPr>
            <p:ph type="subTitle" idx="1"/>
          </p:nvPr>
        </p:nvSpPr>
        <p:spPr>
          <a:xfrm>
            <a:off x="167640" y="3355339"/>
            <a:ext cx="3794760" cy="1861280"/>
          </a:xfrm>
        </p:spPr>
        <p:txBody>
          <a:bodyPr>
            <a:noAutofit/>
          </a:bodyPr>
          <a:lstStyle/>
          <a:p>
            <a:pPr algn="ctr"/>
            <a:r>
              <a:rPr lang="en-US" sz="2800" dirty="0">
                <a:solidFill>
                  <a:schemeClr val="bg1"/>
                </a:solidFill>
                <a:latin typeface="Century Gothic" panose="020B0502020202020204" pitchFamily="34" charset="0"/>
              </a:rPr>
              <a:t>Registration Open</a:t>
            </a:r>
          </a:p>
          <a:p>
            <a:pPr algn="ctr"/>
            <a:r>
              <a:rPr lang="en-US" sz="2800" dirty="0">
                <a:solidFill>
                  <a:schemeClr val="bg1"/>
                </a:solidFill>
                <a:latin typeface="Century Gothic" panose="020B0502020202020204" pitchFamily="34" charset="0"/>
              </a:rPr>
              <a:t>September 28 through November 9</a:t>
            </a:r>
          </a:p>
        </p:txBody>
      </p:sp>
    </p:spTree>
    <p:extLst>
      <p:ext uri="{BB962C8B-B14F-4D97-AF65-F5344CB8AC3E}">
        <p14:creationId xmlns:p14="http://schemas.microsoft.com/office/powerpoint/2010/main" val="35038492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6200" y="152400"/>
            <a:ext cx="8991599" cy="838200"/>
          </a:xfrm>
          <a:solidFill>
            <a:srgbClr val="192C4F"/>
          </a:solidFill>
          <a:ln>
            <a:solidFill>
              <a:srgbClr val="192C4F"/>
            </a:solidFill>
          </a:ln>
        </p:spPr>
        <p:txBody>
          <a:bodyPr>
            <a:noAutofit/>
          </a:bodyPr>
          <a:lstStyle/>
          <a:p>
            <a:r>
              <a:rPr lang="en-US" sz="3600" dirty="0">
                <a:solidFill>
                  <a:schemeClr val="bg1"/>
                </a:solidFill>
                <a:effectLst>
                  <a:outerShdw blurRad="38100" dist="38100" dir="2700000" algn="tl">
                    <a:srgbClr val="000000">
                      <a:alpha val="43137"/>
                    </a:srgbClr>
                  </a:outerShdw>
                </a:effectLst>
                <a:latin typeface="Century Gothic" panose="020B0502020202020204" pitchFamily="34" charset="0"/>
              </a:rPr>
              <a:t>Playing Time</a:t>
            </a:r>
          </a:p>
        </p:txBody>
      </p:sp>
      <p:sp>
        <p:nvSpPr>
          <p:cNvPr id="8" name="Text Placeholder 7"/>
          <p:cNvSpPr>
            <a:spLocks noGrp="1"/>
          </p:cNvSpPr>
          <p:nvPr>
            <p:ph idx="1"/>
          </p:nvPr>
        </p:nvSpPr>
        <p:spPr>
          <a:xfrm>
            <a:off x="76201" y="990600"/>
            <a:ext cx="8991599" cy="5715000"/>
          </a:xfrm>
          <a:solidFill>
            <a:srgbClr val="192C4F"/>
          </a:solidFill>
        </p:spPr>
        <p:txBody>
          <a:bodyPr>
            <a:normAutofit fontScale="70000" lnSpcReduction="20000"/>
          </a:bodyPr>
          <a:lstStyle/>
          <a:p>
            <a:pPr lvl="0"/>
            <a:r>
              <a:rPr lang="en-US" sz="4200" dirty="0">
                <a:solidFill>
                  <a:schemeClr val="bg1"/>
                </a:solidFill>
                <a:latin typeface="Century Gothic" panose="020B0502020202020204" pitchFamily="34" charset="0"/>
              </a:rPr>
              <a:t>Playing time is always a concern.  </a:t>
            </a:r>
          </a:p>
          <a:p>
            <a:pPr lvl="1"/>
            <a:r>
              <a:rPr lang="en-US" sz="4000" dirty="0">
                <a:solidFill>
                  <a:schemeClr val="bg1"/>
                </a:solidFill>
                <a:latin typeface="Century Gothic" panose="020B0502020202020204" pitchFamily="34" charset="0"/>
              </a:rPr>
              <a:t>Coaches are managing personal strengths, skill level, attitude, attendance, work ethic, positional needs, strategies, all while following the rules of the game. </a:t>
            </a:r>
          </a:p>
          <a:p>
            <a:pPr lvl="3"/>
            <a:r>
              <a:rPr lang="en-US" sz="4000" dirty="0">
                <a:solidFill>
                  <a:schemeClr val="bg1"/>
                </a:solidFill>
                <a:latin typeface="Century Gothic" panose="020B0502020202020204" pitchFamily="34" charset="0"/>
              </a:rPr>
              <a:t>What is in the best interest of the team</a:t>
            </a:r>
          </a:p>
          <a:p>
            <a:pPr lvl="1"/>
            <a:r>
              <a:rPr lang="en-US" sz="4000" dirty="0">
                <a:solidFill>
                  <a:schemeClr val="bg1"/>
                </a:solidFill>
                <a:latin typeface="Century Gothic" panose="020B0502020202020204" pitchFamily="34" charset="0"/>
              </a:rPr>
              <a:t>Every player will have some meaningful playing time through the season but may not play every match/set.</a:t>
            </a:r>
          </a:p>
          <a:p>
            <a:pPr lvl="1"/>
            <a:r>
              <a:rPr lang="en-US" sz="4000" dirty="0">
                <a:solidFill>
                  <a:schemeClr val="bg1"/>
                </a:solidFill>
                <a:latin typeface="Century Gothic" panose="020B0502020202020204" pitchFamily="34" charset="0"/>
              </a:rPr>
              <a:t>11U/12U coaches will strive to provide equal playing time but will not necessarily sacrifice a win to do so</a:t>
            </a:r>
          </a:p>
          <a:p>
            <a:pPr lvl="0"/>
            <a:r>
              <a:rPr lang="en-US" sz="4200" b="1" dirty="0">
                <a:solidFill>
                  <a:srgbClr val="C00000"/>
                </a:solidFill>
                <a:latin typeface="Century Gothic" panose="020B0502020202020204" pitchFamily="34" charset="0"/>
              </a:rPr>
              <a:t>At no time will a coach discuss other player’s playing time with other parents, nor will playing time for their own child be discussed at a tournament</a:t>
            </a:r>
          </a:p>
          <a:p>
            <a:pPr>
              <a:buNone/>
            </a:pPr>
            <a:endParaRPr lang="en-US" strike="dblStrike" dirty="0"/>
          </a:p>
        </p:txBody>
      </p:sp>
    </p:spTree>
    <p:extLst>
      <p:ext uri="{BB962C8B-B14F-4D97-AF65-F5344CB8AC3E}">
        <p14:creationId xmlns:p14="http://schemas.microsoft.com/office/powerpoint/2010/main" val="16335180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09600" y="0"/>
            <a:ext cx="7696200" cy="990600"/>
          </a:xfrm>
        </p:spPr>
        <p:txBody>
          <a:bodyPr/>
          <a:lstStyle/>
          <a:p>
            <a:r>
              <a:rPr lang="en-US" dirty="0">
                <a:effectLst>
                  <a:outerShdw blurRad="38100" dist="38100" dir="2700000" algn="tl">
                    <a:srgbClr val="000000">
                      <a:alpha val="43137"/>
                    </a:srgbClr>
                  </a:outerShdw>
                </a:effectLst>
                <a:latin typeface="Century Gothic" panose="020B0502020202020204" pitchFamily="34" charset="0"/>
              </a:rPr>
              <a:t>Club Policies</a:t>
            </a:r>
          </a:p>
        </p:txBody>
      </p:sp>
      <p:sp>
        <p:nvSpPr>
          <p:cNvPr id="8" name="Text Placeholder 7"/>
          <p:cNvSpPr>
            <a:spLocks noGrp="1"/>
          </p:cNvSpPr>
          <p:nvPr>
            <p:ph idx="1"/>
          </p:nvPr>
        </p:nvSpPr>
        <p:spPr>
          <a:xfrm>
            <a:off x="-32656" y="838200"/>
            <a:ext cx="9143999" cy="6019800"/>
          </a:xfrm>
        </p:spPr>
        <p:txBody>
          <a:bodyPr>
            <a:normAutofit/>
          </a:bodyPr>
          <a:lstStyle/>
          <a:p>
            <a:pPr lvl="0"/>
            <a:r>
              <a:rPr lang="en-US" sz="2400" dirty="0">
                <a:latin typeface="Century Gothic" panose="020B0502020202020204" pitchFamily="34" charset="0"/>
              </a:rPr>
              <a:t>Please carefully and thoroughly read entire Policy Manual which can be found on the web site prior to registering</a:t>
            </a:r>
          </a:p>
          <a:p>
            <a:pPr lvl="1"/>
            <a:r>
              <a:rPr lang="en-US" dirty="0">
                <a:solidFill>
                  <a:srgbClr val="002060"/>
                </a:solidFill>
                <a:latin typeface="Century Gothic" panose="020B0502020202020204" pitchFamily="34" charset="0"/>
                <a:hlinkClick r:id="rId3">
                  <a:extLst>
                    <a:ext uri="{A12FA001-AC4F-418D-AE19-62706E023703}">
                      <ahyp:hlinkClr xmlns:ahyp="http://schemas.microsoft.com/office/drawing/2018/hyperlinkcolor" val="tx"/>
                    </a:ext>
                  </a:extLst>
                </a:hlinkClick>
              </a:rPr>
              <a:t>https://deeagles.wixsite.com/jovolleyball/policies-by-laws</a:t>
            </a:r>
            <a:endParaRPr lang="en-US" dirty="0">
              <a:solidFill>
                <a:srgbClr val="002060"/>
              </a:solidFill>
              <a:latin typeface="Century Gothic" panose="020B0502020202020204" pitchFamily="34" charset="0"/>
            </a:endParaRPr>
          </a:p>
          <a:p>
            <a:r>
              <a:rPr lang="en-US" sz="2400" b="1" dirty="0">
                <a:latin typeface="Century Gothic" panose="020B0502020202020204" pitchFamily="34" charset="0"/>
              </a:rPr>
              <a:t>Policies to Note:</a:t>
            </a:r>
          </a:p>
          <a:p>
            <a:pPr lvl="1"/>
            <a:r>
              <a:rPr lang="en-US" sz="2000" dirty="0">
                <a:latin typeface="Century Gothic" panose="020B0502020202020204" pitchFamily="34" charset="0"/>
              </a:rPr>
              <a:t>Leaving Tournaments early:</a:t>
            </a:r>
          </a:p>
          <a:p>
            <a:pPr lvl="2"/>
            <a:r>
              <a:rPr lang="en-US" dirty="0">
                <a:latin typeface="Century Gothic" panose="020B0502020202020204" pitchFamily="34" charset="0"/>
              </a:rPr>
              <a:t>If you must leave early the day of a tournament, you must notify your coach in advance to help them plan accordingly, not the day of the tournament</a:t>
            </a:r>
          </a:p>
          <a:p>
            <a:pPr lvl="1"/>
            <a:r>
              <a:rPr lang="en-US" sz="2000" dirty="0">
                <a:latin typeface="Century Gothic" panose="020B0502020202020204" pitchFamily="34" charset="0"/>
              </a:rPr>
              <a:t>Player Injuries:</a:t>
            </a:r>
          </a:p>
          <a:p>
            <a:pPr lvl="2"/>
            <a:r>
              <a:rPr lang="en-US" dirty="0">
                <a:latin typeface="Century Gothic" panose="020B0502020202020204" pitchFamily="34" charset="0"/>
              </a:rPr>
              <a:t>Injured players that wish to return to play need to come to practices and watch before playing in a game.</a:t>
            </a:r>
          </a:p>
          <a:p>
            <a:pPr lvl="2"/>
            <a:r>
              <a:rPr lang="en-US" dirty="0">
                <a:latin typeface="Century Gothic" panose="020B0502020202020204" pitchFamily="34" charset="0"/>
              </a:rPr>
              <a:t>Serious injuries that required medical attention will require a clearance letter from a medical professional, MD, Athletic Trainer or Chiropractor</a:t>
            </a:r>
          </a:p>
          <a:p>
            <a:pPr lvl="1"/>
            <a:r>
              <a:rPr lang="en-US" sz="2000" dirty="0">
                <a:latin typeface="Century Gothic" panose="020B0502020202020204" pitchFamily="34" charset="0"/>
              </a:rPr>
              <a:t>Work Teams:</a:t>
            </a:r>
          </a:p>
          <a:p>
            <a:pPr lvl="2"/>
            <a:r>
              <a:rPr lang="en-US" dirty="0">
                <a:latin typeface="Century Gothic" panose="020B0502020202020204" pitchFamily="34" charset="0"/>
              </a:rPr>
              <a:t>If your team is the work team at the end of the tournament, everyone stays, plan accordingly.</a:t>
            </a:r>
          </a:p>
          <a:p>
            <a:pPr>
              <a:buNone/>
            </a:pPr>
            <a:endParaRPr lang="en-US" strike="dblStrike" dirty="0"/>
          </a:p>
        </p:txBody>
      </p:sp>
    </p:spTree>
    <p:extLst>
      <p:ext uri="{BB962C8B-B14F-4D97-AF65-F5344CB8AC3E}">
        <p14:creationId xmlns:p14="http://schemas.microsoft.com/office/powerpoint/2010/main" val="26485205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BDF91FA-95BD-C328-56BB-D0F72835551C}"/>
              </a:ext>
            </a:extLst>
          </p:cNvPr>
          <p:cNvPicPr>
            <a:picLocks noChangeAspect="1"/>
          </p:cNvPicPr>
          <p:nvPr/>
        </p:nvPicPr>
        <p:blipFill>
          <a:blip r:embed="rId3"/>
          <a:stretch>
            <a:fillRect/>
          </a:stretch>
        </p:blipFill>
        <p:spPr>
          <a:xfrm>
            <a:off x="0" y="964406"/>
            <a:ext cx="9144000" cy="4929188"/>
          </a:xfrm>
          <a:prstGeom prst="rect">
            <a:avLst/>
          </a:prstGeom>
        </p:spPr>
      </p:pic>
    </p:spTree>
    <p:extLst>
      <p:ext uri="{BB962C8B-B14F-4D97-AF65-F5344CB8AC3E}">
        <p14:creationId xmlns:p14="http://schemas.microsoft.com/office/powerpoint/2010/main" val="38790917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398143" y="130629"/>
            <a:ext cx="6347713" cy="859971"/>
          </a:xfrm>
        </p:spPr>
        <p:txBody>
          <a:bodyPr/>
          <a:lstStyle/>
          <a:p>
            <a:r>
              <a:rPr lang="en-US" dirty="0">
                <a:effectLst>
                  <a:outerShdw blurRad="38100" dist="38100" dir="2700000" algn="tl">
                    <a:srgbClr val="000000">
                      <a:alpha val="43137"/>
                    </a:srgbClr>
                  </a:outerShdw>
                </a:effectLst>
                <a:latin typeface="Century Gothic" panose="020B0502020202020204" pitchFamily="34" charset="0"/>
              </a:rPr>
              <a:t>Program Specifics</a:t>
            </a:r>
          </a:p>
        </p:txBody>
      </p:sp>
      <p:sp>
        <p:nvSpPr>
          <p:cNvPr id="8" name="Text Placeholder 7"/>
          <p:cNvSpPr>
            <a:spLocks noGrp="1"/>
          </p:cNvSpPr>
          <p:nvPr>
            <p:ph idx="1"/>
          </p:nvPr>
        </p:nvSpPr>
        <p:spPr>
          <a:xfrm>
            <a:off x="76200" y="990600"/>
            <a:ext cx="8991600" cy="5867401"/>
          </a:xfrm>
        </p:spPr>
        <p:txBody>
          <a:bodyPr>
            <a:noAutofit/>
          </a:bodyPr>
          <a:lstStyle/>
          <a:p>
            <a:pPr marL="0" lvl="0" indent="0">
              <a:lnSpc>
                <a:spcPct val="110000"/>
              </a:lnSpc>
              <a:spcBef>
                <a:spcPts val="0"/>
              </a:spcBef>
              <a:spcAft>
                <a:spcPts val="1400"/>
              </a:spcAft>
              <a:buNone/>
            </a:pPr>
            <a:r>
              <a:rPr lang="en-US" sz="2000" b="1" dirty="0">
                <a:latin typeface="Century Gothic" panose="020B0502020202020204" pitchFamily="34" charset="0"/>
              </a:rPr>
              <a:t>For the most benefit and playing time we try to have teams of 10-12 players.</a:t>
            </a:r>
          </a:p>
          <a:p>
            <a:pPr lvl="0">
              <a:lnSpc>
                <a:spcPct val="110000"/>
              </a:lnSpc>
              <a:spcBef>
                <a:spcPts val="0"/>
              </a:spcBef>
              <a:spcAft>
                <a:spcPts val="1400"/>
              </a:spcAft>
            </a:pPr>
            <a:r>
              <a:rPr lang="en-US" sz="2000" dirty="0">
                <a:latin typeface="Century Gothic" panose="020B0502020202020204" pitchFamily="34" charset="0"/>
              </a:rPr>
              <a:t>Teams are organized by: 10U, 11U, 12U, 13U, 14U, 15U, 16U, and 18U.  Teams are determined by age, squad played in school or based on positional needs of the team.  Final decisions are made by the coaches committee. </a:t>
            </a:r>
          </a:p>
          <a:p>
            <a:pPr lvl="1">
              <a:lnSpc>
                <a:spcPct val="110000"/>
              </a:lnSpc>
              <a:spcBef>
                <a:spcPts val="0"/>
              </a:spcBef>
              <a:spcAft>
                <a:spcPts val="1400"/>
              </a:spcAft>
            </a:pPr>
            <a:r>
              <a:rPr lang="en-US" sz="1800" b="1" dirty="0">
                <a:latin typeface="Century Gothic" panose="020B0502020202020204" pitchFamily="34" charset="0"/>
              </a:rPr>
              <a:t>Athlete Evaluations will be held on Sunday, November 16.  More information to come.  Athletes will be notified of team assignment approx. 1 week after.   </a:t>
            </a:r>
          </a:p>
          <a:p>
            <a:pPr lvl="2">
              <a:lnSpc>
                <a:spcPct val="110000"/>
              </a:lnSpc>
              <a:spcBef>
                <a:spcPts val="0"/>
              </a:spcBef>
              <a:spcAft>
                <a:spcPts val="1400"/>
              </a:spcAft>
            </a:pPr>
            <a:r>
              <a:rPr lang="en-US" sz="1800" u="sng" kern="0" dirty="0">
                <a:solidFill>
                  <a:srgbClr val="FF0000"/>
                </a:solidFill>
                <a:effectLst/>
                <a:latin typeface="Century Gothic" panose="020B0502020202020204" pitchFamily="34" charset="0"/>
                <a:ea typeface="Times New Roman" panose="02020603050405020304" pitchFamily="18" charset="0"/>
              </a:rPr>
              <a:t>3:30-5:30</a:t>
            </a:r>
            <a:r>
              <a:rPr lang="en-US" sz="1800" kern="0" dirty="0">
                <a:solidFill>
                  <a:srgbClr val="FF0000"/>
                </a:solidFill>
                <a:effectLst/>
                <a:latin typeface="Century Gothic" panose="020B0502020202020204" pitchFamily="34" charset="0"/>
                <a:ea typeface="Times New Roman" panose="02020603050405020304" pitchFamily="18" charset="0"/>
              </a:rPr>
              <a:t>  </a:t>
            </a:r>
            <a:r>
              <a:rPr lang="en-US" sz="1800" b="1" kern="0" dirty="0">
                <a:solidFill>
                  <a:srgbClr val="FF0000"/>
                </a:solidFill>
                <a:effectLst/>
                <a:latin typeface="Century Gothic" panose="020B0502020202020204" pitchFamily="34" charset="0"/>
                <a:ea typeface="Times New Roman" panose="02020603050405020304" pitchFamily="18" charset="0"/>
              </a:rPr>
              <a:t>13U, 14U players</a:t>
            </a:r>
          </a:p>
          <a:p>
            <a:pPr lvl="2">
              <a:lnSpc>
                <a:spcPct val="110000"/>
              </a:lnSpc>
              <a:spcBef>
                <a:spcPts val="0"/>
              </a:spcBef>
              <a:spcAft>
                <a:spcPts val="1400"/>
              </a:spcAft>
            </a:pPr>
            <a:r>
              <a:rPr lang="en-US" sz="1800" u="sng" kern="0" dirty="0">
                <a:solidFill>
                  <a:srgbClr val="FF0000"/>
                </a:solidFill>
                <a:effectLst/>
                <a:latin typeface="Century Gothic" panose="020B0502020202020204" pitchFamily="34" charset="0"/>
                <a:ea typeface="Times New Roman" panose="02020603050405020304" pitchFamily="18" charset="0"/>
              </a:rPr>
              <a:t>6:00-8:00</a:t>
            </a:r>
            <a:r>
              <a:rPr lang="en-US" sz="1800" kern="0" dirty="0">
                <a:solidFill>
                  <a:srgbClr val="FF0000"/>
                </a:solidFill>
                <a:effectLst/>
                <a:latin typeface="Century Gothic" panose="020B0502020202020204" pitchFamily="34" charset="0"/>
                <a:ea typeface="Times New Roman" panose="02020603050405020304" pitchFamily="18" charset="0"/>
              </a:rPr>
              <a:t>  </a:t>
            </a:r>
            <a:r>
              <a:rPr lang="en-US" sz="1800" b="1" kern="0" dirty="0">
                <a:solidFill>
                  <a:srgbClr val="FF0000"/>
                </a:solidFill>
                <a:effectLst/>
                <a:latin typeface="Century Gothic" panose="020B0502020202020204" pitchFamily="34" charset="0"/>
                <a:ea typeface="Times New Roman" panose="02020603050405020304" pitchFamily="18" charset="0"/>
              </a:rPr>
              <a:t>15U, 16U, 17U, 18U players  </a:t>
            </a:r>
            <a:endParaRPr lang="en-US" sz="1800" dirty="0">
              <a:latin typeface="Century Gothic" panose="020B0502020202020204" pitchFamily="34" charset="0"/>
            </a:endParaRPr>
          </a:p>
          <a:p>
            <a:pPr lvl="0">
              <a:lnSpc>
                <a:spcPct val="110000"/>
              </a:lnSpc>
              <a:spcBef>
                <a:spcPts val="0"/>
              </a:spcBef>
              <a:spcAft>
                <a:spcPts val="1400"/>
              </a:spcAft>
            </a:pPr>
            <a:r>
              <a:rPr lang="en-US" sz="2000" dirty="0">
                <a:latin typeface="Century Gothic" panose="020B0502020202020204" pitchFamily="34" charset="0"/>
              </a:rPr>
              <a:t>Opportunities may arise where a player may be asked to play on a higher level on a substitutional basis.</a:t>
            </a:r>
          </a:p>
        </p:txBody>
      </p:sp>
    </p:spTree>
    <p:extLst>
      <p:ext uri="{BB962C8B-B14F-4D97-AF65-F5344CB8AC3E}">
        <p14:creationId xmlns:p14="http://schemas.microsoft.com/office/powerpoint/2010/main" val="10610364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7F08CBE-DF5F-4484-9B5C-9C9869C1AD67}"/>
              </a:ext>
            </a:extLst>
          </p:cNvPr>
          <p:cNvSpPr>
            <a:spLocks noGrp="1"/>
          </p:cNvSpPr>
          <p:nvPr>
            <p:ph type="title"/>
          </p:nvPr>
        </p:nvSpPr>
        <p:spPr>
          <a:xfrm>
            <a:off x="205487" y="228600"/>
            <a:ext cx="8709913" cy="914400"/>
          </a:xfrm>
        </p:spPr>
        <p:txBody>
          <a:bodyPr/>
          <a:lstStyle/>
          <a:p>
            <a:r>
              <a:rPr lang="en-US" dirty="0">
                <a:effectLst>
                  <a:outerShdw blurRad="38100" dist="38100" dir="2700000" algn="tl">
                    <a:srgbClr val="000000">
                      <a:alpha val="43137"/>
                    </a:srgbClr>
                  </a:outerShdw>
                </a:effectLst>
                <a:latin typeface="Century Gothic" panose="020B0502020202020204" pitchFamily="34" charset="0"/>
              </a:rPr>
              <a:t>Age Waiver</a:t>
            </a:r>
          </a:p>
        </p:txBody>
      </p:sp>
      <p:sp>
        <p:nvSpPr>
          <p:cNvPr id="2" name="Content Placeholder 1">
            <a:extLst>
              <a:ext uri="{FF2B5EF4-FFF2-40B4-BE49-F238E27FC236}">
                <a16:creationId xmlns:a16="http://schemas.microsoft.com/office/drawing/2014/main" id="{8A6F283A-D8AA-475C-9874-0F2C4285F388}"/>
              </a:ext>
            </a:extLst>
          </p:cNvPr>
          <p:cNvSpPr>
            <a:spLocks noGrp="1"/>
          </p:cNvSpPr>
          <p:nvPr>
            <p:ph idx="1"/>
          </p:nvPr>
        </p:nvSpPr>
        <p:spPr>
          <a:xfrm>
            <a:off x="205487" y="1752600"/>
            <a:ext cx="8709913" cy="4419600"/>
          </a:xfrm>
        </p:spPr>
        <p:txBody>
          <a:bodyPr>
            <a:normAutofit lnSpcReduction="10000"/>
          </a:bodyPr>
          <a:lstStyle/>
          <a:p>
            <a:r>
              <a:rPr lang="en-US" sz="2800" dirty="0">
                <a:latin typeface="Century Gothic" panose="020B0502020202020204" pitchFamily="34" charset="0"/>
              </a:rPr>
              <a:t>The JVA age waiver will allow the athlete to play at grade level with their peers, provided they are not more than one year older than the current age definition. </a:t>
            </a:r>
          </a:p>
          <a:p>
            <a:pPr marL="109728" indent="0">
              <a:buNone/>
            </a:pPr>
            <a:endParaRPr lang="en-US" sz="2800" dirty="0">
              <a:latin typeface="Century Gothic" panose="020B0502020202020204" pitchFamily="34" charset="0"/>
            </a:endParaRPr>
          </a:p>
          <a:p>
            <a:r>
              <a:rPr lang="en-US" sz="2800" dirty="0">
                <a:latin typeface="Century Gothic" panose="020B0502020202020204" pitchFamily="34" charset="0"/>
              </a:rPr>
              <a:t>A copy of a certified birth certificate and proof of grade (copy of school schedule, school id, report card, etc.) showing the player's current school year and grade must be given to your child’s coach to show to the Tournament Director prior to team check-in.</a:t>
            </a:r>
          </a:p>
        </p:txBody>
      </p:sp>
    </p:spTree>
    <p:extLst>
      <p:ext uri="{BB962C8B-B14F-4D97-AF65-F5344CB8AC3E}">
        <p14:creationId xmlns:p14="http://schemas.microsoft.com/office/powerpoint/2010/main" val="10287415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 y="19050"/>
            <a:ext cx="9144001" cy="1047750"/>
          </a:xfrm>
        </p:spPr>
        <p:txBody>
          <a:bodyPr>
            <a:normAutofit/>
          </a:bodyPr>
          <a:lstStyle/>
          <a:p>
            <a:r>
              <a:rPr lang="en-US" dirty="0">
                <a:effectLst>
                  <a:outerShdw blurRad="38100" dist="38100" dir="2700000" algn="tl">
                    <a:srgbClr val="000000">
                      <a:alpha val="43137"/>
                    </a:srgbClr>
                  </a:outerShdw>
                </a:effectLst>
                <a:latin typeface="Century Gothic" panose="020B0502020202020204" pitchFamily="34" charset="0"/>
              </a:rPr>
              <a:t>Tentative schedules</a:t>
            </a:r>
          </a:p>
        </p:txBody>
      </p:sp>
      <p:sp>
        <p:nvSpPr>
          <p:cNvPr id="8" name="Text Placeholder 7"/>
          <p:cNvSpPr>
            <a:spLocks noGrp="1"/>
          </p:cNvSpPr>
          <p:nvPr>
            <p:ph idx="1"/>
          </p:nvPr>
        </p:nvSpPr>
        <p:spPr>
          <a:xfrm>
            <a:off x="0" y="1066800"/>
            <a:ext cx="4572000" cy="5791200"/>
          </a:xfrm>
          <a:solidFill>
            <a:srgbClr val="192C4F"/>
          </a:solidFill>
        </p:spPr>
        <p:txBody>
          <a:bodyPr>
            <a:normAutofit fontScale="25000" lnSpcReduction="20000"/>
          </a:bodyPr>
          <a:lstStyle/>
          <a:p>
            <a:pPr lvl="0"/>
            <a:endParaRPr lang="en-US" dirty="0"/>
          </a:p>
          <a:p>
            <a:pPr marL="0" indent="0">
              <a:buNone/>
            </a:pPr>
            <a:r>
              <a:rPr lang="en-US" sz="9600" b="1" dirty="0">
                <a:solidFill>
                  <a:schemeClr val="bg1"/>
                </a:solidFill>
                <a:latin typeface="Century Gothic" panose="020B0502020202020204" pitchFamily="34" charset="0"/>
              </a:rPr>
              <a:t>Practices – Starting Sunday, Nov. 30th</a:t>
            </a:r>
          </a:p>
          <a:p>
            <a:pPr marL="0" indent="0">
              <a:buNone/>
            </a:pPr>
            <a:r>
              <a:rPr lang="en-US" sz="9600" dirty="0">
                <a:solidFill>
                  <a:schemeClr val="bg1"/>
                </a:solidFill>
                <a:latin typeface="Century Gothic" panose="020B0502020202020204" pitchFamily="34" charset="0"/>
              </a:rPr>
              <a:t>Sundays</a:t>
            </a:r>
          </a:p>
          <a:p>
            <a:pPr lvl="1" algn="ctr"/>
            <a:r>
              <a:rPr lang="en-US" sz="7200" dirty="0">
                <a:solidFill>
                  <a:schemeClr val="bg1"/>
                </a:solidFill>
                <a:latin typeface="Century Gothic" panose="020B0502020202020204" pitchFamily="34" charset="0"/>
              </a:rPr>
              <a:t>14U Noon – 1:30 Elementary School</a:t>
            </a:r>
          </a:p>
          <a:p>
            <a:pPr lvl="1" algn="ctr"/>
            <a:r>
              <a:rPr lang="en-US" sz="7200" dirty="0">
                <a:solidFill>
                  <a:schemeClr val="bg1"/>
                </a:solidFill>
                <a:latin typeface="Century Gothic" panose="020B0502020202020204" pitchFamily="34" charset="0"/>
              </a:rPr>
              <a:t>11U 1:30 – 3:00 Elementary School</a:t>
            </a:r>
          </a:p>
          <a:p>
            <a:pPr lvl="1" algn="ctr"/>
            <a:r>
              <a:rPr lang="en-US" sz="7200" dirty="0">
                <a:solidFill>
                  <a:schemeClr val="bg1"/>
                </a:solidFill>
                <a:latin typeface="Century Gothic" panose="020B0502020202020204" pitchFamily="34" charset="0"/>
              </a:rPr>
              <a:t>12U 3:00 – 4:30 Elementary School</a:t>
            </a:r>
          </a:p>
          <a:p>
            <a:pPr lvl="1" algn="ctr"/>
            <a:r>
              <a:rPr lang="en-US" sz="7200" dirty="0">
                <a:solidFill>
                  <a:schemeClr val="bg1"/>
                </a:solidFill>
                <a:latin typeface="Century Gothic" panose="020B0502020202020204" pitchFamily="34" charset="0"/>
              </a:rPr>
              <a:t>10U 4:30 – 6:00 Elementary School</a:t>
            </a:r>
          </a:p>
          <a:p>
            <a:pPr lvl="1" algn="ctr"/>
            <a:r>
              <a:rPr lang="en-US" sz="7200" dirty="0">
                <a:solidFill>
                  <a:schemeClr val="bg1"/>
                </a:solidFill>
                <a:latin typeface="Century Gothic" panose="020B0502020202020204" pitchFamily="34" charset="0"/>
              </a:rPr>
              <a:t>13U 6:00 – 7:30 Elementary School</a:t>
            </a:r>
          </a:p>
          <a:p>
            <a:pPr lvl="1" algn="ctr"/>
            <a:r>
              <a:rPr lang="en-US" sz="7200" dirty="0">
                <a:solidFill>
                  <a:schemeClr val="bg1"/>
                </a:solidFill>
                <a:latin typeface="Century Gothic" panose="020B0502020202020204" pitchFamily="34" charset="0"/>
              </a:rPr>
              <a:t>15U, 16U, 17U, 18U Noon – 2:00 High School</a:t>
            </a:r>
          </a:p>
          <a:p>
            <a:pPr marL="0" lvl="0" indent="0">
              <a:buNone/>
            </a:pPr>
            <a:r>
              <a:rPr lang="en-US" sz="9600" dirty="0">
                <a:solidFill>
                  <a:schemeClr val="bg1"/>
                </a:solidFill>
                <a:latin typeface="Century Gothic" panose="020B0502020202020204" pitchFamily="34" charset="0"/>
              </a:rPr>
              <a:t>Mondays*</a:t>
            </a:r>
          </a:p>
          <a:p>
            <a:pPr lvl="1" algn="ctr"/>
            <a:r>
              <a:rPr lang="en-US" sz="9600" dirty="0">
                <a:solidFill>
                  <a:schemeClr val="bg1"/>
                </a:solidFill>
                <a:latin typeface="Century Gothic" panose="020B0502020202020204" pitchFamily="34" charset="0"/>
              </a:rPr>
              <a:t>7:00-8:30 Elementary School</a:t>
            </a:r>
          </a:p>
          <a:p>
            <a:pPr marL="0" lvl="0" indent="0">
              <a:buNone/>
            </a:pPr>
            <a:r>
              <a:rPr lang="en-US" sz="9600" dirty="0">
                <a:solidFill>
                  <a:schemeClr val="bg1"/>
                </a:solidFill>
                <a:latin typeface="Century Gothic" panose="020B0502020202020204" pitchFamily="34" charset="0"/>
              </a:rPr>
              <a:t>Wednesdays*</a:t>
            </a:r>
          </a:p>
          <a:p>
            <a:pPr lvl="1" algn="ctr"/>
            <a:r>
              <a:rPr lang="en-US" sz="9600" dirty="0">
                <a:solidFill>
                  <a:schemeClr val="bg1"/>
                </a:solidFill>
                <a:latin typeface="Century Gothic" panose="020B0502020202020204" pitchFamily="34" charset="0"/>
              </a:rPr>
              <a:t>7:00-8:30 NVC</a:t>
            </a:r>
          </a:p>
          <a:p>
            <a:pPr lvl="1"/>
            <a:endParaRPr lang="en-US" sz="7000" dirty="0"/>
          </a:p>
          <a:p>
            <a:pPr marL="457200" lvl="1" indent="0">
              <a:buNone/>
            </a:pPr>
            <a:endParaRPr lang="en-US" dirty="0"/>
          </a:p>
          <a:p>
            <a:pPr marL="393192" lvl="1" indent="0">
              <a:buNone/>
            </a:pPr>
            <a:endParaRPr lang="en-US" dirty="0"/>
          </a:p>
          <a:p>
            <a:pPr marL="365760" lvl="1" indent="0">
              <a:buNone/>
            </a:pPr>
            <a:endParaRPr lang="en-US" dirty="0"/>
          </a:p>
          <a:p>
            <a:pPr marL="365760" lvl="1" indent="0">
              <a:buNone/>
            </a:pPr>
            <a:endParaRPr lang="en-US" dirty="0"/>
          </a:p>
          <a:p>
            <a:pPr marL="365760" lvl="1" indent="0">
              <a:buNone/>
            </a:pPr>
            <a:endParaRPr lang="en-US" dirty="0"/>
          </a:p>
          <a:p>
            <a:pPr marL="45720" indent="0">
              <a:buNone/>
            </a:pPr>
            <a:endParaRPr lang="en-US" strike="dblStrike" dirty="0"/>
          </a:p>
        </p:txBody>
      </p:sp>
      <p:sp>
        <p:nvSpPr>
          <p:cNvPr id="6" name="TextBox 5">
            <a:extLst>
              <a:ext uri="{FF2B5EF4-FFF2-40B4-BE49-F238E27FC236}">
                <a16:creationId xmlns:a16="http://schemas.microsoft.com/office/drawing/2014/main" id="{C195B6F4-FDE0-1DF2-5DEB-266A88A22906}"/>
              </a:ext>
            </a:extLst>
          </p:cNvPr>
          <p:cNvSpPr txBox="1"/>
          <p:nvPr/>
        </p:nvSpPr>
        <p:spPr>
          <a:xfrm>
            <a:off x="4572000" y="1066800"/>
            <a:ext cx="4572000" cy="5755422"/>
          </a:xfrm>
          <a:prstGeom prst="rect">
            <a:avLst/>
          </a:prstGeom>
          <a:solidFill>
            <a:srgbClr val="192C4F"/>
          </a:solidFill>
        </p:spPr>
        <p:txBody>
          <a:bodyPr wrap="square">
            <a:spAutoFit/>
          </a:bodyPr>
          <a:lstStyle/>
          <a:p>
            <a:r>
              <a:rPr lang="en-US" sz="2400" b="1" dirty="0">
                <a:solidFill>
                  <a:schemeClr val="bg1"/>
                </a:solidFill>
                <a:latin typeface="Century Gothic" panose="020B0502020202020204" pitchFamily="34" charset="0"/>
              </a:rPr>
              <a:t>Tournaments</a:t>
            </a:r>
            <a:r>
              <a:rPr lang="en-US" sz="2400" dirty="0">
                <a:solidFill>
                  <a:schemeClr val="bg1"/>
                </a:solidFill>
                <a:latin typeface="Century Gothic" panose="020B0502020202020204" pitchFamily="34" charset="0"/>
              </a:rPr>
              <a:t> </a:t>
            </a:r>
          </a:p>
          <a:p>
            <a:endParaRPr lang="en-US" sz="2400" dirty="0">
              <a:solidFill>
                <a:schemeClr val="bg1"/>
              </a:solidFill>
              <a:latin typeface="Century Gothic" panose="020B0502020202020204" pitchFamily="34" charset="0"/>
            </a:endParaRPr>
          </a:p>
          <a:p>
            <a:pPr marL="285750" indent="-285750">
              <a:buFont typeface="Arial" panose="020B0604020202020204" pitchFamily="34" charset="0"/>
              <a:buChar char="•"/>
            </a:pPr>
            <a:r>
              <a:rPr lang="en-US" dirty="0">
                <a:solidFill>
                  <a:schemeClr val="bg1"/>
                </a:solidFill>
                <a:latin typeface="Century Gothic" panose="020B0502020202020204" pitchFamily="34" charset="0"/>
              </a:rPr>
              <a:t>A Preliminary Tournament schedule will be  posted on our website by the end of the October.</a:t>
            </a:r>
          </a:p>
          <a:p>
            <a:pPr marL="285750" indent="-285750">
              <a:buFont typeface="Arial" panose="020B0604020202020204" pitchFamily="34" charset="0"/>
              <a:buChar char="•"/>
            </a:pPr>
            <a:endParaRPr lang="en-US" dirty="0">
              <a:solidFill>
                <a:schemeClr val="bg1"/>
              </a:solidFill>
              <a:latin typeface="Century Gothic" panose="020B0502020202020204" pitchFamily="34" charset="0"/>
            </a:endParaRPr>
          </a:p>
          <a:p>
            <a:endParaRPr lang="en-US" dirty="0">
              <a:solidFill>
                <a:schemeClr val="bg1"/>
              </a:solidFill>
              <a:latin typeface="Century Gothic" panose="020B0502020202020204" pitchFamily="34" charset="0"/>
            </a:endParaRPr>
          </a:p>
          <a:p>
            <a:pPr marL="285750" indent="-285750">
              <a:buFont typeface="Arial" panose="020B0604020202020204" pitchFamily="34" charset="0"/>
              <a:buChar char="•"/>
            </a:pPr>
            <a:r>
              <a:rPr lang="en-US" dirty="0">
                <a:solidFill>
                  <a:schemeClr val="bg1"/>
                </a:solidFill>
                <a:latin typeface="Century Gothic" panose="020B0502020202020204" pitchFamily="34" charset="0"/>
              </a:rPr>
              <a:t>Please notify Coach ASAP if a tournament date does not work.</a:t>
            </a:r>
          </a:p>
          <a:p>
            <a:pPr marL="285750" indent="-285750">
              <a:buFont typeface="Arial" panose="020B0604020202020204" pitchFamily="34" charset="0"/>
              <a:buChar char="•"/>
            </a:pPr>
            <a:endParaRPr lang="en-US" dirty="0">
              <a:solidFill>
                <a:schemeClr val="bg1"/>
              </a:solidFill>
              <a:latin typeface="Century Gothic" panose="020B0502020202020204" pitchFamily="34" charset="0"/>
            </a:endParaRPr>
          </a:p>
          <a:p>
            <a:pPr marL="285750" indent="-285750">
              <a:buFont typeface="Arial" panose="020B0604020202020204" pitchFamily="34" charset="0"/>
              <a:buChar char="•"/>
            </a:pPr>
            <a:endParaRPr lang="en-US" dirty="0">
              <a:solidFill>
                <a:schemeClr val="bg1"/>
              </a:solidFill>
              <a:latin typeface="Century Gothic" panose="020B0502020202020204" pitchFamily="34" charset="0"/>
            </a:endParaRPr>
          </a:p>
          <a:p>
            <a:pPr marL="285750" indent="-285750">
              <a:buFont typeface="Arial" panose="020B0604020202020204" pitchFamily="34" charset="0"/>
              <a:buChar char="•"/>
            </a:pPr>
            <a:r>
              <a:rPr lang="en-US" dirty="0">
                <a:solidFill>
                  <a:schemeClr val="bg1"/>
                </a:solidFill>
                <a:latin typeface="Century Gothic" panose="020B0502020202020204" pitchFamily="34" charset="0"/>
              </a:rPr>
              <a:t>If you play multiple sports, please give the schedule to the coaches of the other sport and request that they not schedule tournaments on the same dates as VB. </a:t>
            </a:r>
          </a:p>
          <a:p>
            <a:endParaRPr lang="en-US" sz="1100" dirty="0">
              <a:solidFill>
                <a:schemeClr val="bg1"/>
              </a:solidFill>
              <a:latin typeface="Century Gothic" panose="020B0502020202020204" pitchFamily="34" charset="0"/>
            </a:endParaRPr>
          </a:p>
          <a:p>
            <a:endParaRPr lang="en-US" sz="800" dirty="0">
              <a:solidFill>
                <a:schemeClr val="bg1"/>
              </a:solidFill>
              <a:latin typeface="Century Gothic" panose="020B0502020202020204" pitchFamily="34" charset="0"/>
            </a:endParaRPr>
          </a:p>
          <a:p>
            <a:endParaRPr lang="en-US" sz="2400" dirty="0">
              <a:solidFill>
                <a:schemeClr val="bg1"/>
              </a:solidFill>
              <a:latin typeface="Century Gothic" panose="020B0502020202020204" pitchFamily="34" charset="0"/>
            </a:endParaRPr>
          </a:p>
          <a:p>
            <a:endParaRPr lang="en-US" sz="2400"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42901578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4724400" cy="990600"/>
          </a:xfrm>
        </p:spPr>
        <p:txBody>
          <a:bodyPr/>
          <a:lstStyle/>
          <a:p>
            <a:r>
              <a:rPr lang="en-US" dirty="0">
                <a:effectLst>
                  <a:outerShdw blurRad="38100" dist="38100" dir="2700000" algn="tl">
                    <a:srgbClr val="000000">
                      <a:alpha val="43137"/>
                    </a:srgbClr>
                  </a:outerShdw>
                </a:effectLst>
              </a:rPr>
              <a:t>Attendance Policy</a:t>
            </a:r>
          </a:p>
        </p:txBody>
      </p:sp>
      <p:sp>
        <p:nvSpPr>
          <p:cNvPr id="8" name="Text Placeholder 7"/>
          <p:cNvSpPr>
            <a:spLocks noGrp="1"/>
          </p:cNvSpPr>
          <p:nvPr>
            <p:ph idx="1"/>
          </p:nvPr>
        </p:nvSpPr>
        <p:spPr>
          <a:xfrm>
            <a:off x="0" y="838200"/>
            <a:ext cx="9144000" cy="6172200"/>
          </a:xfrm>
        </p:spPr>
        <p:txBody>
          <a:bodyPr>
            <a:normAutofit fontScale="85000" lnSpcReduction="10000"/>
          </a:bodyPr>
          <a:lstStyle/>
          <a:p>
            <a:pPr lvl="0"/>
            <a:r>
              <a:rPr lang="en-US" dirty="0"/>
              <a:t>ATTENDANCE</a:t>
            </a:r>
          </a:p>
          <a:p>
            <a:pPr lvl="1"/>
            <a:r>
              <a:rPr lang="en-US" sz="1600" dirty="0">
                <a:solidFill>
                  <a:srgbClr val="000000"/>
                </a:solidFill>
                <a:effectLst/>
                <a:latin typeface="Calibri" panose="020F0502020204030204" pitchFamily="34" charset="0"/>
                <a:ea typeface="Times New Roman" panose="02020603050405020304" pitchFamily="18" charset="0"/>
              </a:rPr>
              <a:t>Attendance is expected at all practices and tournaments.  Players will be allowed to miss up to </a:t>
            </a:r>
            <a:r>
              <a:rPr lang="en-US" sz="1600" b="1" dirty="0">
                <a:solidFill>
                  <a:srgbClr val="000000"/>
                </a:solidFill>
                <a:effectLst/>
                <a:latin typeface="Calibri" panose="020F0502020204030204" pitchFamily="34" charset="0"/>
                <a:ea typeface="Times New Roman" panose="02020603050405020304" pitchFamily="18" charset="0"/>
              </a:rPr>
              <a:t>two</a:t>
            </a:r>
            <a:r>
              <a:rPr lang="en-US" sz="1600" dirty="0">
                <a:solidFill>
                  <a:srgbClr val="000000"/>
                </a:solidFill>
                <a:effectLst/>
                <a:latin typeface="Calibri" panose="020F0502020204030204" pitchFamily="34" charset="0"/>
                <a:ea typeface="Times New Roman" panose="02020603050405020304" pitchFamily="18" charset="0"/>
              </a:rPr>
              <a:t> practices for the following approved reasons only.  Approved absences are defined as illness, injury, or family event. More than two excused absences will result in reduced playing time as outlined in the </a:t>
            </a:r>
            <a:r>
              <a:rPr lang="en-US" sz="1600" b="1" dirty="0">
                <a:solidFill>
                  <a:srgbClr val="000000"/>
                </a:solidFill>
                <a:effectLst/>
                <a:latin typeface="Calibri" panose="020F0502020204030204" pitchFamily="34" charset="0"/>
                <a:ea typeface="Times New Roman" panose="02020603050405020304" pitchFamily="18" charset="0"/>
              </a:rPr>
              <a:t>DISCLIPLINARY ACTIONS</a:t>
            </a:r>
            <a:r>
              <a:rPr lang="en-US" sz="1600" dirty="0">
                <a:solidFill>
                  <a:srgbClr val="000000"/>
                </a:solidFill>
                <a:effectLst/>
                <a:latin typeface="Calibri" panose="020F0502020204030204" pitchFamily="34" charset="0"/>
                <a:ea typeface="Times New Roman" panose="02020603050405020304" pitchFamily="18" charset="0"/>
              </a:rPr>
              <a:t> section of the policy</a:t>
            </a:r>
            <a:endParaRPr lang="en-US" sz="1600" strike="dblStrike" dirty="0">
              <a:solidFill>
                <a:srgbClr val="000000"/>
              </a:solidFill>
              <a:effectLst/>
              <a:latin typeface="Calibri" panose="020F0502020204030204" pitchFamily="34" charset="0"/>
              <a:ea typeface="Times New Roman" panose="02020603050405020304" pitchFamily="18" charset="0"/>
            </a:endParaRPr>
          </a:p>
          <a:p>
            <a:pPr lvl="0"/>
            <a:r>
              <a:rPr lang="en-US" dirty="0"/>
              <a:t>ABSENCES</a:t>
            </a:r>
          </a:p>
          <a:p>
            <a:pPr lvl="1"/>
            <a:r>
              <a:rPr lang="en-US" dirty="0">
                <a:solidFill>
                  <a:srgbClr val="000000"/>
                </a:solidFill>
                <a:effectLst/>
                <a:latin typeface="Calibri" panose="020F0502020204030204" pitchFamily="34" charset="0"/>
                <a:ea typeface="Times New Roman" panose="02020603050405020304" pitchFamily="18" charset="0"/>
              </a:rPr>
              <a:t>An unexcused absence will be counted against the player for a no call or no show or for missing for other non-school sporting events that conflict with the club schedule.</a:t>
            </a:r>
          </a:p>
          <a:p>
            <a:pPr lvl="2"/>
            <a:r>
              <a:rPr lang="en-US" dirty="0" err="1">
                <a:solidFill>
                  <a:srgbClr val="000000"/>
                </a:solidFill>
                <a:latin typeface="Calibri" panose="020F0502020204030204" pitchFamily="34" charset="0"/>
              </a:rPr>
              <a:t>Ie</a:t>
            </a:r>
            <a:r>
              <a:rPr lang="en-US" dirty="0">
                <a:solidFill>
                  <a:srgbClr val="000000"/>
                </a:solidFill>
                <a:latin typeface="Calibri" panose="020F0502020204030204" pitchFamily="34" charset="0"/>
              </a:rPr>
              <a:t>. – non school = community education, AAU, etc.</a:t>
            </a:r>
            <a:endParaRPr lang="en-US" dirty="0"/>
          </a:p>
          <a:p>
            <a:pPr lvl="0"/>
            <a:r>
              <a:rPr lang="en-US" dirty="0"/>
              <a:t>DISCIPLINARY ACTIONS – Players lose playing time, but are expected to be present</a:t>
            </a:r>
          </a:p>
          <a:p>
            <a:pPr marL="800100" marR="228600" lvl="2" fontAlgn="t">
              <a:lnSpc>
                <a:spcPct val="115000"/>
              </a:lnSpc>
              <a:spcBef>
                <a:spcPts val="0"/>
              </a:spcBef>
              <a:tabLst>
                <a:tab pos="6000750" algn="l"/>
              </a:tabLst>
            </a:pPr>
            <a:r>
              <a:rPr lang="en-US" b="1" i="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Level 1 Offense</a:t>
            </a:r>
            <a:r>
              <a:rPr lang="en-US" i="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Player will sit for first assigned </a:t>
            </a:r>
            <a:r>
              <a:rPr lang="en-US" u="sng"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match</a:t>
            </a:r>
            <a:r>
              <a:rPr lang="en-US"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of the tournament</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800100" marR="228600" lvl="2" fontAlgn="t">
              <a:lnSpc>
                <a:spcPct val="115000"/>
              </a:lnSpc>
              <a:spcBef>
                <a:spcPts val="0"/>
              </a:spcBef>
              <a:tabLst>
                <a:tab pos="6000750" algn="l"/>
              </a:tabLst>
            </a:pPr>
            <a:r>
              <a:rPr lang="en-US" b="1" i="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Level 2 Offense</a:t>
            </a:r>
            <a:r>
              <a:rPr lang="en-US"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 Player will sit for the first two assigned </a:t>
            </a:r>
            <a:r>
              <a:rPr lang="en-US" u="sng"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matches</a:t>
            </a:r>
            <a:r>
              <a:rPr lang="en-US"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of the tournament </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800100" marR="228600" lvl="2" fontAlgn="t">
              <a:lnSpc>
                <a:spcPct val="115000"/>
              </a:lnSpc>
              <a:spcBef>
                <a:spcPts val="0"/>
              </a:spcBef>
              <a:tabLst>
                <a:tab pos="6000750" algn="l"/>
              </a:tabLst>
            </a:pPr>
            <a:r>
              <a:rPr lang="en-US" b="1" i="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Level 3 Offense</a:t>
            </a:r>
            <a:r>
              <a:rPr lang="en-US" i="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Probationary Period, player will not play in entire tournament</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800100" lvl="2">
              <a:lnSpc>
                <a:spcPct val="115000"/>
              </a:lnSpc>
              <a:spcBef>
                <a:spcPts val="0"/>
              </a:spcBef>
              <a:spcAft>
                <a:spcPts val="1000"/>
              </a:spcAft>
              <a:tabLst>
                <a:tab pos="228600" algn="l"/>
                <a:tab pos="1028700" algn="l"/>
              </a:tabLst>
            </a:pPr>
            <a:r>
              <a:rPr lang="en-US" b="1" i="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Level 4 Offense</a:t>
            </a:r>
            <a:r>
              <a:rPr lang="en-US" i="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Expulsion – No Refund</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800100" lvl="2">
              <a:lnSpc>
                <a:spcPct val="115000"/>
              </a:lnSpc>
              <a:spcBef>
                <a:spcPts val="0"/>
              </a:spcBef>
              <a:spcAft>
                <a:spcPts val="1000"/>
              </a:spcAft>
              <a:tabLst>
                <a:tab pos="228600" algn="l"/>
                <a:tab pos="1028700" algn="l"/>
              </a:tabLst>
            </a:pPr>
            <a:r>
              <a:rPr lang="en-US"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One UNEXCUSED absence or 3 EXCUSED absences = </a:t>
            </a:r>
            <a:r>
              <a:rPr lang="en-US" b="1" i="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Level 1 Offense</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800100" lvl="2">
              <a:lnSpc>
                <a:spcPct val="115000"/>
              </a:lnSpc>
              <a:spcBef>
                <a:spcPts val="0"/>
              </a:spcBef>
              <a:spcAft>
                <a:spcPts val="1000"/>
              </a:spcAft>
              <a:tabLst>
                <a:tab pos="228600" algn="l"/>
                <a:tab pos="1028700" algn="l"/>
              </a:tabLst>
            </a:pPr>
            <a:r>
              <a:rPr lang="en-US"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Two UNEXCUSED absences or 4 EXCUSED absences = </a:t>
            </a:r>
            <a:r>
              <a:rPr lang="en-US" b="1" i="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Level 2 Offense</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800100" lvl="2">
              <a:lnSpc>
                <a:spcPct val="115000"/>
              </a:lnSpc>
              <a:spcBef>
                <a:spcPts val="0"/>
              </a:spcBef>
              <a:spcAft>
                <a:spcPts val="1000"/>
              </a:spcAft>
              <a:tabLst>
                <a:tab pos="228600" algn="l"/>
                <a:tab pos="1028700" algn="l"/>
              </a:tabLst>
            </a:pPr>
            <a:r>
              <a:rPr lang="en-US"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Three UNEXCUSED absences</a:t>
            </a:r>
            <a:r>
              <a:rPr lang="en-US" b="1" i="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 Level 3 Offense</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800100" lvl="2">
              <a:lnSpc>
                <a:spcPct val="115000"/>
              </a:lnSpc>
              <a:spcBef>
                <a:spcPts val="0"/>
              </a:spcBef>
              <a:spcAft>
                <a:spcPts val="1000"/>
              </a:spcAft>
              <a:tabLst>
                <a:tab pos="228600" algn="l"/>
                <a:tab pos="1028700" algn="l"/>
              </a:tabLst>
            </a:pPr>
            <a:r>
              <a:rPr lang="en-US"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Four UNEXCUSED absences = </a:t>
            </a:r>
            <a:r>
              <a:rPr lang="en-US" b="1" i="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Level 4 Offense</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lvl="1"/>
            <a:endParaRPr lang="en-US" sz="1800" dirty="0">
              <a:solidFill>
                <a:srgbClr val="000000"/>
              </a:solidFill>
              <a:effectLst/>
              <a:latin typeface="Calibri" panose="020F0502020204030204" pitchFamily="34" charset="0"/>
              <a:ea typeface="Times New Roman" panose="02020603050405020304" pitchFamily="18" charset="0"/>
            </a:endParaRPr>
          </a:p>
        </p:txBody>
      </p:sp>
    </p:spTree>
    <p:extLst>
      <p:ext uri="{BB962C8B-B14F-4D97-AF65-F5344CB8AC3E}">
        <p14:creationId xmlns:p14="http://schemas.microsoft.com/office/powerpoint/2010/main" val="28764244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83A9CE9-0CD6-7901-7A8C-B8BCC991AD46}"/>
              </a:ext>
            </a:extLst>
          </p:cNvPr>
          <p:cNvSpPr>
            <a:spLocks noGrp="1"/>
          </p:cNvSpPr>
          <p:nvPr>
            <p:ph type="title"/>
          </p:nvPr>
        </p:nvSpPr>
        <p:spPr>
          <a:xfrm>
            <a:off x="304799" y="152400"/>
            <a:ext cx="8458201" cy="1320800"/>
          </a:xfrm>
        </p:spPr>
        <p:txBody>
          <a:bodyPr>
            <a:normAutofit/>
          </a:bodyPr>
          <a:lstStyle/>
          <a:p>
            <a:r>
              <a:rPr lang="en-US" dirty="0">
                <a:effectLst>
                  <a:outerShdw blurRad="38100" dist="38100" dir="2700000" algn="tl">
                    <a:srgbClr val="000000">
                      <a:alpha val="43137"/>
                    </a:srgbClr>
                  </a:outerShdw>
                </a:effectLst>
                <a:latin typeface="Century Gothic" panose="020B0502020202020204" pitchFamily="34" charset="0"/>
              </a:rPr>
              <a:t>24-hour rule &amp; Conflict Resolution</a:t>
            </a:r>
          </a:p>
        </p:txBody>
      </p:sp>
      <p:sp>
        <p:nvSpPr>
          <p:cNvPr id="2" name="Content Placeholder 1">
            <a:extLst>
              <a:ext uri="{FF2B5EF4-FFF2-40B4-BE49-F238E27FC236}">
                <a16:creationId xmlns:a16="http://schemas.microsoft.com/office/drawing/2014/main" id="{34156332-2C21-6342-7051-7CD0E17B7CA8}"/>
              </a:ext>
            </a:extLst>
          </p:cNvPr>
          <p:cNvSpPr>
            <a:spLocks noGrp="1"/>
          </p:cNvSpPr>
          <p:nvPr>
            <p:ph idx="1"/>
          </p:nvPr>
        </p:nvSpPr>
        <p:spPr>
          <a:xfrm>
            <a:off x="304799" y="1828800"/>
            <a:ext cx="8534401" cy="4800600"/>
          </a:xfrm>
        </p:spPr>
        <p:txBody>
          <a:bodyPr>
            <a:normAutofit/>
          </a:bodyPr>
          <a:lstStyle/>
          <a:p>
            <a:pPr marL="0" indent="0" algn="ctr">
              <a:buNone/>
            </a:pPr>
            <a:r>
              <a:rPr lang="en-US" sz="2800" dirty="0">
                <a:solidFill>
                  <a:srgbClr val="000000"/>
                </a:solidFill>
                <a:latin typeface="Century Gothic" panose="020B0502020202020204" pitchFamily="34" charset="0"/>
                <a:ea typeface="Times New Roman" panose="02020603050405020304" pitchFamily="18" charset="0"/>
                <a:cs typeface="Calibri" panose="020F0502020204030204" pitchFamily="34" charset="0"/>
              </a:rPr>
              <a:t>Emotions can be high during a competition.  Please wait a minimum of 24 hours to contact the coach to set up a meeting to address and discuss issues. </a:t>
            </a:r>
          </a:p>
          <a:p>
            <a:r>
              <a:rPr lang="en-US" sz="2800" dirty="0">
                <a:solidFill>
                  <a:srgbClr val="000000"/>
                </a:solidFill>
                <a:effectLst/>
                <a:latin typeface="Century Gothic" panose="020B0502020202020204" pitchFamily="34" charset="0"/>
                <a:ea typeface="Times New Roman" panose="02020603050405020304" pitchFamily="18" charset="0"/>
                <a:cs typeface="Calibri" panose="020F0502020204030204" pitchFamily="34" charset="0"/>
              </a:rPr>
              <a:t>The line of communication should be from coach to athlete to parent</a:t>
            </a:r>
            <a:r>
              <a:rPr lang="en-US" sz="2800" dirty="0">
                <a:solidFill>
                  <a:srgbClr val="000000"/>
                </a:solidFill>
                <a:latin typeface="Century Gothic" panose="020B0502020202020204" pitchFamily="34" charset="0"/>
                <a:ea typeface="Times New Roman" panose="02020603050405020304" pitchFamily="18" charset="0"/>
                <a:cs typeface="Calibri" panose="020F0502020204030204" pitchFamily="34" charset="0"/>
              </a:rPr>
              <a:t>.  </a:t>
            </a:r>
          </a:p>
          <a:p>
            <a:pPr lvl="1"/>
            <a:r>
              <a:rPr lang="en-US" sz="2400" dirty="0">
                <a:solidFill>
                  <a:srgbClr val="000000"/>
                </a:solidFill>
                <a:latin typeface="Century Gothic" panose="020B0502020202020204" pitchFamily="34" charset="0"/>
                <a:ea typeface="Times New Roman" panose="02020603050405020304" pitchFamily="18" charset="0"/>
                <a:cs typeface="Calibri" panose="020F0502020204030204" pitchFamily="34" charset="0"/>
              </a:rPr>
              <a:t>Step 1: Athlete requests a meeting with the Coach.  </a:t>
            </a:r>
          </a:p>
          <a:p>
            <a:pPr lvl="1"/>
            <a:r>
              <a:rPr lang="en-US" sz="2400" dirty="0">
                <a:solidFill>
                  <a:srgbClr val="000000"/>
                </a:solidFill>
                <a:effectLst/>
                <a:latin typeface="Century Gothic" panose="020B0502020202020204" pitchFamily="34" charset="0"/>
                <a:ea typeface="Times New Roman" panose="02020603050405020304" pitchFamily="18" charset="0"/>
                <a:cs typeface="Calibri" panose="020F0502020204030204" pitchFamily="34" charset="0"/>
              </a:rPr>
              <a:t>Step 2: </a:t>
            </a:r>
            <a:r>
              <a:rPr lang="en-US" sz="2400" dirty="0">
                <a:solidFill>
                  <a:srgbClr val="000000"/>
                </a:solidFill>
                <a:latin typeface="Century Gothic" panose="020B0502020202020204" pitchFamily="34" charset="0"/>
                <a:ea typeface="Times New Roman" panose="02020603050405020304" pitchFamily="18" charset="0"/>
                <a:cs typeface="Calibri" panose="020F0502020204030204" pitchFamily="34" charset="0"/>
              </a:rPr>
              <a:t>Athlete </a:t>
            </a:r>
            <a:r>
              <a:rPr lang="en-US" sz="2400" dirty="0">
                <a:solidFill>
                  <a:srgbClr val="000000"/>
                </a:solidFill>
                <a:effectLst/>
                <a:latin typeface="Century Gothic" panose="020B0502020202020204" pitchFamily="34" charset="0"/>
                <a:ea typeface="Times New Roman" panose="02020603050405020304" pitchFamily="18" charset="0"/>
                <a:cs typeface="Calibri" panose="020F0502020204030204" pitchFamily="34" charset="0"/>
              </a:rPr>
              <a:t>and Parent re</a:t>
            </a:r>
            <a:r>
              <a:rPr lang="en-US" sz="2400" dirty="0">
                <a:solidFill>
                  <a:srgbClr val="000000"/>
                </a:solidFill>
                <a:latin typeface="Century Gothic" panose="020B0502020202020204" pitchFamily="34" charset="0"/>
                <a:ea typeface="Times New Roman" panose="02020603050405020304" pitchFamily="18" charset="0"/>
                <a:cs typeface="Calibri" panose="020F0502020204030204" pitchFamily="34" charset="0"/>
              </a:rPr>
              <a:t>quests a meeting with Coach &amp; Director.</a:t>
            </a:r>
            <a:endParaRPr lang="en-US" sz="1800" dirty="0">
              <a:solidFill>
                <a:srgbClr val="000000"/>
              </a:solidFill>
              <a:latin typeface="Century Gothic" panose="020B0502020202020204" pitchFamily="34" charset="0"/>
              <a:ea typeface="Times New Roman" panose="02020603050405020304" pitchFamily="18" charset="0"/>
              <a:cs typeface="Calibri" panose="020F0502020204030204" pitchFamily="34" charset="0"/>
            </a:endParaRPr>
          </a:p>
          <a:p>
            <a:endParaRPr lang="en-US" sz="2400" dirty="0">
              <a:solidFill>
                <a:srgbClr val="000000"/>
              </a:solidFill>
              <a:effectLst/>
              <a:latin typeface="+mj-lt"/>
              <a:ea typeface="Times New Roman" panose="02020603050405020304" pitchFamily="18" charset="0"/>
              <a:cs typeface="Calibri" panose="020F0502020204030204" pitchFamily="34" charset="0"/>
            </a:endParaRPr>
          </a:p>
          <a:p>
            <a:endParaRPr lang="en-US" sz="1000" dirty="0"/>
          </a:p>
        </p:txBody>
      </p:sp>
      <p:pic>
        <p:nvPicPr>
          <p:cNvPr id="4" name="Picture 3">
            <a:extLst>
              <a:ext uri="{FF2B5EF4-FFF2-40B4-BE49-F238E27FC236}">
                <a16:creationId xmlns:a16="http://schemas.microsoft.com/office/drawing/2014/main" id="{C5F1174C-D997-B23E-031E-84057D2C601E}"/>
              </a:ext>
            </a:extLst>
          </p:cNvPr>
          <p:cNvPicPr>
            <a:picLocks noChangeAspect="1"/>
          </p:cNvPicPr>
          <p:nvPr/>
        </p:nvPicPr>
        <p:blipFill>
          <a:blip r:embed="rId3"/>
          <a:stretch>
            <a:fillRect/>
          </a:stretch>
        </p:blipFill>
        <p:spPr>
          <a:xfrm>
            <a:off x="6629400" y="5623473"/>
            <a:ext cx="1914310" cy="1005927"/>
          </a:xfrm>
          <a:prstGeom prst="rect">
            <a:avLst/>
          </a:prstGeom>
        </p:spPr>
      </p:pic>
    </p:spTree>
    <p:extLst>
      <p:ext uri="{BB962C8B-B14F-4D97-AF65-F5344CB8AC3E}">
        <p14:creationId xmlns:p14="http://schemas.microsoft.com/office/powerpoint/2010/main" val="21181515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14326" y="101600"/>
            <a:ext cx="8524874" cy="889000"/>
          </a:xfrm>
          <a:solidFill>
            <a:schemeClr val="bg2"/>
          </a:solidFill>
        </p:spPr>
        <p:txBody>
          <a:bodyPr/>
          <a:lstStyle/>
          <a:p>
            <a:r>
              <a:rPr lang="en-US" dirty="0">
                <a:effectLst>
                  <a:outerShdw blurRad="38100" dist="38100" dir="2700000" algn="tl">
                    <a:srgbClr val="000000">
                      <a:alpha val="43137"/>
                    </a:srgbClr>
                  </a:outerShdw>
                </a:effectLst>
                <a:latin typeface="Century Gothic" panose="020B0502020202020204" pitchFamily="34" charset="0"/>
              </a:rPr>
              <a:t>Program fees</a:t>
            </a:r>
          </a:p>
        </p:txBody>
      </p:sp>
      <p:sp>
        <p:nvSpPr>
          <p:cNvPr id="8" name="Text Placeholder 7"/>
          <p:cNvSpPr>
            <a:spLocks noGrp="1"/>
          </p:cNvSpPr>
          <p:nvPr>
            <p:ph idx="1"/>
          </p:nvPr>
        </p:nvSpPr>
        <p:spPr>
          <a:xfrm>
            <a:off x="0" y="1066800"/>
            <a:ext cx="9144000" cy="5689600"/>
          </a:xfrm>
          <a:solidFill>
            <a:srgbClr val="192C4F"/>
          </a:solidFill>
        </p:spPr>
        <p:txBody>
          <a:bodyPr>
            <a:normAutofit fontScale="92500" lnSpcReduction="20000"/>
          </a:bodyPr>
          <a:lstStyle/>
          <a:p>
            <a:pPr lvl="1"/>
            <a:endParaRPr lang="en-US" sz="1800" dirty="0">
              <a:solidFill>
                <a:schemeClr val="bg1"/>
              </a:solidFill>
              <a:latin typeface="Century Gothic" panose="020B0502020202020204" pitchFamily="34" charset="0"/>
            </a:endParaRPr>
          </a:p>
          <a:p>
            <a:pPr algn="ctr"/>
            <a:r>
              <a:rPr lang="en-US" dirty="0">
                <a:solidFill>
                  <a:schemeClr val="bg1"/>
                </a:solidFill>
                <a:latin typeface="Century Gothic" panose="020B0502020202020204" pitchFamily="34" charset="0"/>
              </a:rPr>
              <a:t>10U = $175*</a:t>
            </a:r>
          </a:p>
          <a:p>
            <a:pPr algn="ctr"/>
            <a:r>
              <a:rPr lang="en-US" dirty="0">
                <a:solidFill>
                  <a:schemeClr val="bg1"/>
                </a:solidFill>
                <a:latin typeface="Century Gothic" panose="020B0502020202020204" pitchFamily="34" charset="0"/>
              </a:rPr>
              <a:t>Dover-Eyota School District 11U – 18U = $250*</a:t>
            </a:r>
          </a:p>
          <a:p>
            <a:pPr algn="ctr"/>
            <a:r>
              <a:rPr lang="en-US" dirty="0">
                <a:solidFill>
                  <a:schemeClr val="bg1"/>
                </a:solidFill>
                <a:latin typeface="Century Gothic" panose="020B0502020202020204" pitchFamily="34" charset="0"/>
              </a:rPr>
              <a:t>Non-Dover-Eyota School District 11U – 18U = $300*</a:t>
            </a:r>
          </a:p>
          <a:p>
            <a:pPr algn="ctr"/>
            <a:r>
              <a:rPr lang="en-US" dirty="0">
                <a:solidFill>
                  <a:schemeClr val="bg1"/>
                </a:solidFill>
                <a:latin typeface="Century Gothic" panose="020B0502020202020204" pitchFamily="34" charset="0"/>
              </a:rPr>
              <a:t>Limited Hardship Scholarship money is available</a:t>
            </a:r>
          </a:p>
          <a:p>
            <a:pPr algn="ctr"/>
            <a:r>
              <a:rPr lang="en-US" dirty="0">
                <a:solidFill>
                  <a:schemeClr val="bg1"/>
                </a:solidFill>
                <a:latin typeface="Century Gothic" panose="020B0502020202020204" pitchFamily="34" charset="0"/>
              </a:rPr>
              <a:t>$25 is non-refundable if you withdraw registration</a:t>
            </a:r>
          </a:p>
          <a:p>
            <a:pPr lvl="1"/>
            <a:endParaRPr lang="en-US" sz="1800" dirty="0">
              <a:solidFill>
                <a:schemeClr val="bg1"/>
              </a:solidFill>
              <a:latin typeface="Century Gothic" panose="020B0502020202020204" pitchFamily="34" charset="0"/>
            </a:endParaRPr>
          </a:p>
          <a:p>
            <a:pPr algn="ctr"/>
            <a:r>
              <a:rPr lang="en-US" sz="2400" dirty="0">
                <a:solidFill>
                  <a:schemeClr val="bg1"/>
                </a:solidFill>
                <a:latin typeface="Century Gothic" panose="020B0502020202020204" pitchFamily="34" charset="0"/>
              </a:rPr>
              <a:t>Gym Rental</a:t>
            </a:r>
          </a:p>
          <a:p>
            <a:pPr algn="ctr"/>
            <a:r>
              <a:rPr lang="en-US" sz="2400" dirty="0">
                <a:solidFill>
                  <a:schemeClr val="bg1"/>
                </a:solidFill>
                <a:latin typeface="Century Gothic" panose="020B0502020202020204" pitchFamily="34" charset="0"/>
              </a:rPr>
              <a:t>Tournament Entries</a:t>
            </a:r>
          </a:p>
          <a:p>
            <a:pPr lvl="1" algn="ctr"/>
            <a:r>
              <a:rPr lang="en-US" sz="2000" dirty="0">
                <a:solidFill>
                  <a:schemeClr val="bg1"/>
                </a:solidFill>
                <a:latin typeface="Century Gothic" panose="020B0502020202020204" pitchFamily="34" charset="0"/>
              </a:rPr>
              <a:t>JVA Insurance</a:t>
            </a:r>
          </a:p>
          <a:p>
            <a:pPr algn="ctr"/>
            <a:r>
              <a:rPr lang="en-US" sz="2400" dirty="0">
                <a:solidFill>
                  <a:schemeClr val="bg1"/>
                </a:solidFill>
                <a:latin typeface="Century Gothic" panose="020B0502020202020204" pitchFamily="34" charset="0"/>
              </a:rPr>
              <a:t>Stipend for Coaches </a:t>
            </a:r>
          </a:p>
          <a:p>
            <a:pPr algn="ctr"/>
            <a:r>
              <a:rPr lang="en-US" sz="2400" dirty="0">
                <a:solidFill>
                  <a:schemeClr val="bg1"/>
                </a:solidFill>
                <a:latin typeface="Century Gothic" panose="020B0502020202020204" pitchFamily="34" charset="0"/>
              </a:rPr>
              <a:t>Equipment</a:t>
            </a:r>
          </a:p>
          <a:p>
            <a:pPr algn="ctr"/>
            <a:r>
              <a:rPr lang="en-US" sz="2400" dirty="0">
                <a:solidFill>
                  <a:schemeClr val="bg1"/>
                </a:solidFill>
                <a:latin typeface="Century Gothic" panose="020B0502020202020204" pitchFamily="34" charset="0"/>
              </a:rPr>
              <a:t>Advertising</a:t>
            </a:r>
          </a:p>
          <a:p>
            <a:pPr algn="ctr"/>
            <a:r>
              <a:rPr lang="en-US" sz="2400" dirty="0">
                <a:solidFill>
                  <a:schemeClr val="bg1"/>
                </a:solidFill>
                <a:latin typeface="Century Gothic" panose="020B0502020202020204" pitchFamily="34" charset="0"/>
              </a:rPr>
              <a:t>Miscellaneous-Legal, Accounting, Office</a:t>
            </a:r>
          </a:p>
          <a:p>
            <a:pPr algn="ctr"/>
            <a:r>
              <a:rPr lang="en-US" sz="2400" dirty="0">
                <a:solidFill>
                  <a:schemeClr val="bg1"/>
                </a:solidFill>
                <a:latin typeface="Century Gothic" panose="020B0502020202020204" pitchFamily="34" charset="0"/>
              </a:rPr>
              <a:t>Academic Scholarship</a:t>
            </a:r>
          </a:p>
          <a:p>
            <a:pPr marL="0" lvl="0" indent="0">
              <a:buNone/>
            </a:pPr>
            <a:endParaRPr lang="en-US" sz="2400"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31398266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286000" y="152400"/>
            <a:ext cx="4572000" cy="762000"/>
          </a:xfrm>
        </p:spPr>
        <p:txBody>
          <a:bodyPr/>
          <a:lstStyle/>
          <a:p>
            <a:r>
              <a:rPr lang="en-US" dirty="0">
                <a:effectLst>
                  <a:outerShdw blurRad="38100" dist="38100" dir="2700000" algn="tl">
                    <a:srgbClr val="000000">
                      <a:alpha val="43137"/>
                    </a:srgbClr>
                  </a:outerShdw>
                </a:effectLst>
                <a:latin typeface="Century Gothic" panose="020B0502020202020204" pitchFamily="34" charset="0"/>
              </a:rPr>
              <a:t>Uniforms</a:t>
            </a:r>
          </a:p>
        </p:txBody>
      </p:sp>
      <p:sp>
        <p:nvSpPr>
          <p:cNvPr id="8" name="TextBox 7"/>
          <p:cNvSpPr txBox="1"/>
          <p:nvPr/>
        </p:nvSpPr>
        <p:spPr>
          <a:xfrm>
            <a:off x="0" y="4549676"/>
            <a:ext cx="9144000" cy="2185214"/>
          </a:xfrm>
          <a:prstGeom prst="rect">
            <a:avLst/>
          </a:prstGeom>
          <a:noFill/>
        </p:spPr>
        <p:txBody>
          <a:bodyPr wrap="square" rtlCol="0">
            <a:spAutoFit/>
          </a:bodyPr>
          <a:lstStyle/>
          <a:p>
            <a:endParaRPr lang="en-US" dirty="0">
              <a:latin typeface="Century Gothic"/>
            </a:endParaRPr>
          </a:p>
          <a:p>
            <a:r>
              <a:rPr lang="en-US" sz="2000" b="1" u="sng" dirty="0">
                <a:latin typeface="Century Gothic" panose="020B0502020202020204" pitchFamily="34" charset="0"/>
              </a:rPr>
              <a:t>All bottoms must match:</a:t>
            </a:r>
          </a:p>
          <a:p>
            <a:r>
              <a:rPr lang="en-US" sz="2000" b="1" dirty="0">
                <a:latin typeface="Century Gothic" panose="020B0502020202020204" pitchFamily="34" charset="0"/>
              </a:rPr>
              <a:t>Black spandex or black shorts or leggings are required and provided by player.</a:t>
            </a:r>
          </a:p>
          <a:p>
            <a:endParaRPr lang="en-US" sz="2000" b="1" dirty="0">
              <a:latin typeface="Century Gothic" panose="020B0502020202020204" pitchFamily="34" charset="0"/>
            </a:endParaRPr>
          </a:p>
          <a:p>
            <a:pPr lvl="0"/>
            <a:r>
              <a:rPr lang="en-US" sz="2000" b="1" dirty="0">
                <a:latin typeface="Century Gothic" panose="020B0502020202020204" pitchFamily="34" charset="0"/>
              </a:rPr>
              <a:t>Uniforms = $45 *Design is changed every 2 years *New design this year</a:t>
            </a:r>
            <a:endParaRPr lang="en-US" sz="2000" dirty="0">
              <a:latin typeface="Century Gothic" panose="020B0502020202020204" pitchFamily="34" charset="0"/>
            </a:endParaRPr>
          </a:p>
          <a:p>
            <a:endParaRPr lang="en-US" dirty="0">
              <a:latin typeface="Century Gothic"/>
            </a:endParaRPr>
          </a:p>
        </p:txBody>
      </p:sp>
      <p:sp>
        <p:nvSpPr>
          <p:cNvPr id="9" name="TextBox 8"/>
          <p:cNvSpPr txBox="1"/>
          <p:nvPr/>
        </p:nvSpPr>
        <p:spPr>
          <a:xfrm>
            <a:off x="1981200" y="950893"/>
            <a:ext cx="1066800" cy="954107"/>
          </a:xfrm>
          <a:prstGeom prst="rect">
            <a:avLst/>
          </a:prstGeom>
          <a:noFill/>
        </p:spPr>
        <p:txBody>
          <a:bodyPr wrap="square" rtlCol="0">
            <a:spAutoFit/>
          </a:bodyPr>
          <a:lstStyle/>
          <a:p>
            <a:r>
              <a:rPr lang="en-US" sz="2000" b="1" dirty="0">
                <a:latin typeface="Century Gothic"/>
              </a:rPr>
              <a:t>Players</a:t>
            </a:r>
          </a:p>
          <a:p>
            <a:endParaRPr lang="en-US" dirty="0">
              <a:latin typeface="Century Gothic"/>
            </a:endParaRPr>
          </a:p>
          <a:p>
            <a:endParaRPr lang="en-US" dirty="0">
              <a:latin typeface="Century Gothic"/>
            </a:endParaRPr>
          </a:p>
        </p:txBody>
      </p:sp>
      <p:sp>
        <p:nvSpPr>
          <p:cNvPr id="10" name="TextBox 9"/>
          <p:cNvSpPr txBox="1"/>
          <p:nvPr/>
        </p:nvSpPr>
        <p:spPr>
          <a:xfrm>
            <a:off x="6686779" y="953869"/>
            <a:ext cx="1162050" cy="646331"/>
          </a:xfrm>
          <a:prstGeom prst="rect">
            <a:avLst/>
          </a:prstGeom>
          <a:noFill/>
        </p:spPr>
        <p:txBody>
          <a:bodyPr wrap="square" rtlCol="0">
            <a:spAutoFit/>
          </a:bodyPr>
          <a:lstStyle/>
          <a:p>
            <a:r>
              <a:rPr lang="en-US" b="1" dirty="0">
                <a:latin typeface="Century Gothic"/>
              </a:rPr>
              <a:t>Libero</a:t>
            </a:r>
            <a:endParaRPr lang="en-US" dirty="0">
              <a:latin typeface="Century Gothic"/>
            </a:endParaRPr>
          </a:p>
          <a:p>
            <a:endParaRPr lang="en-US" dirty="0">
              <a:latin typeface="Century Gothic"/>
            </a:endParaRPr>
          </a:p>
        </p:txBody>
      </p:sp>
      <p:pic>
        <p:nvPicPr>
          <p:cNvPr id="2" name="Picture 1">
            <a:extLst>
              <a:ext uri="{FF2B5EF4-FFF2-40B4-BE49-F238E27FC236}">
                <a16:creationId xmlns:a16="http://schemas.microsoft.com/office/drawing/2014/main" id="{30AB6FC6-F6CA-1AE7-DDBC-96185C622627}"/>
              </a:ext>
            </a:extLst>
          </p:cNvPr>
          <p:cNvPicPr>
            <a:picLocks noChangeAspect="1"/>
          </p:cNvPicPr>
          <p:nvPr/>
        </p:nvPicPr>
        <p:blipFill>
          <a:blip r:embed="rId3"/>
          <a:stretch>
            <a:fillRect/>
          </a:stretch>
        </p:blipFill>
        <p:spPr>
          <a:xfrm>
            <a:off x="194879" y="1511000"/>
            <a:ext cx="2243521" cy="2984800"/>
          </a:xfrm>
          <a:prstGeom prst="rect">
            <a:avLst/>
          </a:prstGeom>
        </p:spPr>
      </p:pic>
      <p:pic>
        <p:nvPicPr>
          <p:cNvPr id="5" name="Picture 4">
            <a:extLst>
              <a:ext uri="{FF2B5EF4-FFF2-40B4-BE49-F238E27FC236}">
                <a16:creationId xmlns:a16="http://schemas.microsoft.com/office/drawing/2014/main" id="{7926E6DF-CEFC-9292-37AF-A2CA801BED30}"/>
              </a:ext>
            </a:extLst>
          </p:cNvPr>
          <p:cNvPicPr>
            <a:picLocks noChangeAspect="1"/>
          </p:cNvPicPr>
          <p:nvPr/>
        </p:nvPicPr>
        <p:blipFill>
          <a:blip r:embed="rId4"/>
          <a:stretch>
            <a:fillRect/>
          </a:stretch>
        </p:blipFill>
        <p:spPr>
          <a:xfrm>
            <a:off x="2557078" y="1511000"/>
            <a:ext cx="2440902" cy="2984800"/>
          </a:xfrm>
          <a:prstGeom prst="rect">
            <a:avLst/>
          </a:prstGeom>
        </p:spPr>
      </p:pic>
      <p:pic>
        <p:nvPicPr>
          <p:cNvPr id="6" name="Picture 5">
            <a:extLst>
              <a:ext uri="{FF2B5EF4-FFF2-40B4-BE49-F238E27FC236}">
                <a16:creationId xmlns:a16="http://schemas.microsoft.com/office/drawing/2014/main" id="{220DC012-F00C-B415-797A-999D1E163C91}"/>
              </a:ext>
            </a:extLst>
          </p:cNvPr>
          <p:cNvPicPr>
            <a:picLocks noChangeAspect="1"/>
          </p:cNvPicPr>
          <p:nvPr/>
        </p:nvPicPr>
        <p:blipFill>
          <a:blip r:embed="rId5"/>
          <a:stretch>
            <a:fillRect/>
          </a:stretch>
        </p:blipFill>
        <p:spPr>
          <a:xfrm>
            <a:off x="6019800" y="1485760"/>
            <a:ext cx="2286000" cy="3010040"/>
          </a:xfrm>
          <a:prstGeom prst="rect">
            <a:avLst/>
          </a:prstGeom>
        </p:spPr>
      </p:pic>
    </p:spTree>
    <p:extLst>
      <p:ext uri="{BB962C8B-B14F-4D97-AF65-F5344CB8AC3E}">
        <p14:creationId xmlns:p14="http://schemas.microsoft.com/office/powerpoint/2010/main" val="18099977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6F5BA25-90B6-D1AA-AD19-85A16754559D}"/>
              </a:ext>
            </a:extLst>
          </p:cNvPr>
          <p:cNvPicPr>
            <a:picLocks noChangeAspect="1"/>
          </p:cNvPicPr>
          <p:nvPr/>
        </p:nvPicPr>
        <p:blipFill>
          <a:blip r:embed="rId3"/>
          <a:stretch>
            <a:fillRect/>
          </a:stretch>
        </p:blipFill>
        <p:spPr>
          <a:xfrm>
            <a:off x="4997" y="-37475"/>
            <a:ext cx="10515600" cy="7239000"/>
          </a:xfrm>
          <a:prstGeom prst="rect">
            <a:avLst/>
          </a:prstGeom>
        </p:spPr>
      </p:pic>
      <p:sp>
        <p:nvSpPr>
          <p:cNvPr id="8" name="Text Placeholder 7"/>
          <p:cNvSpPr>
            <a:spLocks noGrp="1"/>
          </p:cNvSpPr>
          <p:nvPr>
            <p:ph idx="1"/>
          </p:nvPr>
        </p:nvSpPr>
        <p:spPr>
          <a:xfrm>
            <a:off x="228600" y="3582025"/>
            <a:ext cx="6172200" cy="2895600"/>
          </a:xfrm>
        </p:spPr>
        <p:txBody>
          <a:bodyPr>
            <a:normAutofit/>
          </a:bodyPr>
          <a:lstStyle/>
          <a:p>
            <a:r>
              <a:rPr lang="en-US" sz="3200" dirty="0"/>
              <a:t> </a:t>
            </a:r>
            <a:r>
              <a:rPr lang="en-US" sz="3200" dirty="0">
                <a:latin typeface="Century Gothic" panose="020B0502020202020204" pitchFamily="34" charset="0"/>
              </a:rPr>
              <a:t>Quality Court Time</a:t>
            </a:r>
          </a:p>
          <a:p>
            <a:r>
              <a:rPr lang="en-US" sz="3200" dirty="0">
                <a:latin typeface="Century Gothic" panose="020B0502020202020204" pitchFamily="34" charset="0"/>
              </a:rPr>
              <a:t> Competitive Opportunities</a:t>
            </a:r>
          </a:p>
          <a:p>
            <a:r>
              <a:rPr lang="en-US" sz="3200" dirty="0">
                <a:latin typeface="Century Gothic" panose="020B0502020202020204" pitchFamily="34" charset="0"/>
              </a:rPr>
              <a:t> Positive Learning Environment</a:t>
            </a:r>
          </a:p>
          <a:p>
            <a:r>
              <a:rPr lang="en-US" sz="3200" dirty="0">
                <a:latin typeface="Century Gothic" panose="020B0502020202020204" pitchFamily="34" charset="0"/>
              </a:rPr>
              <a:t> Working Together </a:t>
            </a:r>
          </a:p>
          <a:p>
            <a:pPr marL="0" indent="0">
              <a:buNone/>
            </a:pPr>
            <a:endParaRPr lang="en-US" sz="3200" dirty="0"/>
          </a:p>
          <a:p>
            <a:pPr>
              <a:buNone/>
            </a:pPr>
            <a:endParaRPr lang="en-US" strike="dblStrike" dirty="0"/>
          </a:p>
        </p:txBody>
      </p:sp>
    </p:spTree>
    <p:extLst>
      <p:ext uri="{BB962C8B-B14F-4D97-AF65-F5344CB8AC3E}">
        <p14:creationId xmlns:p14="http://schemas.microsoft.com/office/powerpoint/2010/main" val="37862909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0" y="161925"/>
            <a:ext cx="9144000" cy="1143000"/>
          </a:xfrm>
        </p:spPr>
        <p:txBody>
          <a:bodyPr>
            <a:normAutofit/>
          </a:bodyPr>
          <a:lstStyle/>
          <a:p>
            <a:r>
              <a:rPr lang="en-US" dirty="0">
                <a:effectLst>
                  <a:outerShdw blurRad="38100" dist="38100" dir="2700000" algn="tl">
                    <a:srgbClr val="000000">
                      <a:alpha val="43137"/>
                    </a:srgbClr>
                  </a:outerShdw>
                </a:effectLst>
              </a:rPr>
              <a:t>Registration </a:t>
            </a:r>
            <a:r>
              <a:rPr lang="en-US" sz="4000" dirty="0">
                <a:effectLst>
                  <a:outerShdw blurRad="38100" dist="38100" dir="2700000" algn="tl">
                    <a:srgbClr val="000000">
                      <a:alpha val="43137"/>
                    </a:srgbClr>
                  </a:outerShdw>
                </a:effectLst>
              </a:rPr>
              <a:t>and</a:t>
            </a:r>
            <a:r>
              <a:rPr lang="en-US" dirty="0">
                <a:effectLst>
                  <a:outerShdw blurRad="38100" dist="38100" dir="2700000" algn="tl">
                    <a:srgbClr val="000000">
                      <a:alpha val="43137"/>
                    </a:srgbClr>
                  </a:outerShdw>
                </a:effectLst>
              </a:rPr>
              <a:t> Payment is Online!</a:t>
            </a:r>
          </a:p>
        </p:txBody>
      </p:sp>
      <p:sp>
        <p:nvSpPr>
          <p:cNvPr id="8" name="Content Placeholder 4">
            <a:extLst>
              <a:ext uri="{FF2B5EF4-FFF2-40B4-BE49-F238E27FC236}">
                <a16:creationId xmlns:a16="http://schemas.microsoft.com/office/drawing/2014/main" id="{9182A348-877F-4AD1-9950-D59C2432376D}"/>
              </a:ext>
            </a:extLst>
          </p:cNvPr>
          <p:cNvSpPr txBox="1">
            <a:spLocks/>
          </p:cNvSpPr>
          <p:nvPr/>
        </p:nvSpPr>
        <p:spPr>
          <a:xfrm>
            <a:off x="571500" y="4632895"/>
            <a:ext cx="8001000" cy="2653005"/>
          </a:xfrm>
          <a:prstGeom prst="rect">
            <a:avLst/>
          </a:prstGeom>
        </p:spPr>
        <p:txBody>
          <a:bodyPr vert="horz">
            <a:normAutofit/>
          </a:bodyPr>
          <a:lstStyle>
            <a:lvl1pPr marL="365760" indent="-256032" algn="l" rtl="0" eaLnBrk="1" latinLnBrk="0" hangingPunct="1">
              <a:spcBef>
                <a:spcPts val="400"/>
              </a:spcBef>
              <a:spcAft>
                <a:spcPts val="0"/>
              </a:spcAft>
              <a:buClr>
                <a:schemeClr val="accent1"/>
              </a:buClr>
              <a:buSzPct val="68000"/>
              <a:buFont typeface="Wingdings 3"/>
              <a:buChar char=""/>
              <a:defRPr kumimoji="0" sz="28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4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0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endParaRPr lang="en-US" dirty="0"/>
          </a:p>
          <a:p>
            <a:endParaRPr lang="en-US" dirty="0"/>
          </a:p>
          <a:p>
            <a:endParaRPr lang="en-US" dirty="0"/>
          </a:p>
          <a:p>
            <a:endParaRPr lang="en-US" dirty="0"/>
          </a:p>
        </p:txBody>
      </p:sp>
      <p:sp>
        <p:nvSpPr>
          <p:cNvPr id="9" name="Content Placeholder 4">
            <a:extLst>
              <a:ext uri="{FF2B5EF4-FFF2-40B4-BE49-F238E27FC236}">
                <a16:creationId xmlns:a16="http://schemas.microsoft.com/office/drawing/2014/main" id="{2611B6CA-BCF4-425A-AC2C-F5E4827DA982}"/>
              </a:ext>
            </a:extLst>
          </p:cNvPr>
          <p:cNvSpPr txBox="1">
            <a:spLocks/>
          </p:cNvSpPr>
          <p:nvPr/>
        </p:nvSpPr>
        <p:spPr>
          <a:xfrm>
            <a:off x="76200" y="1447800"/>
            <a:ext cx="8991600" cy="5562600"/>
          </a:xfrm>
          <a:prstGeom prst="rect">
            <a:avLst/>
          </a:prstGeom>
        </p:spPr>
        <p:txBody>
          <a:bodyPr vert="horz">
            <a:normAutofit lnSpcReduction="10000"/>
          </a:bodyPr>
          <a:lstStyle>
            <a:lvl1pPr marL="365760" indent="-256032" algn="l" rtl="0" eaLnBrk="1" latinLnBrk="0" hangingPunct="1">
              <a:spcBef>
                <a:spcPts val="400"/>
              </a:spcBef>
              <a:spcAft>
                <a:spcPts val="0"/>
              </a:spcAft>
              <a:buClr>
                <a:schemeClr val="accent1"/>
              </a:buClr>
              <a:buSzPct val="68000"/>
              <a:buFont typeface="Wingdings 3"/>
              <a:buChar char=""/>
              <a:defRPr kumimoji="0" sz="28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4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0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marL="109728" indent="0" algn="ctr">
              <a:buNone/>
            </a:pPr>
            <a:r>
              <a:rPr lang="en-US" b="1" dirty="0">
                <a:latin typeface="Century Gothic" panose="020B0502020202020204" pitchFamily="34" charset="0"/>
              </a:rPr>
              <a:t>REGISTRATION PERIOD:</a:t>
            </a:r>
          </a:p>
          <a:p>
            <a:pPr marL="109728" indent="0" algn="ctr">
              <a:buNone/>
            </a:pPr>
            <a:r>
              <a:rPr lang="en-US" dirty="0">
                <a:latin typeface="Century Gothic" panose="020B0502020202020204" pitchFamily="34" charset="0"/>
              </a:rPr>
              <a:t>September 28</a:t>
            </a:r>
            <a:r>
              <a:rPr lang="en-US" baseline="30000" dirty="0">
                <a:latin typeface="Century Gothic" panose="020B0502020202020204" pitchFamily="34" charset="0"/>
              </a:rPr>
              <a:t>th</a:t>
            </a:r>
            <a:r>
              <a:rPr lang="en-US" dirty="0">
                <a:latin typeface="Century Gothic" panose="020B0502020202020204" pitchFamily="34" charset="0"/>
              </a:rPr>
              <a:t> through November 9</a:t>
            </a:r>
            <a:r>
              <a:rPr lang="en-US" baseline="30000" dirty="0">
                <a:latin typeface="Century Gothic" panose="020B0502020202020204" pitchFamily="34" charset="0"/>
              </a:rPr>
              <a:t>th </a:t>
            </a:r>
            <a:r>
              <a:rPr lang="en-US" dirty="0">
                <a:latin typeface="Century Gothic" panose="020B0502020202020204" pitchFamily="34" charset="0"/>
              </a:rPr>
              <a:t>at </a:t>
            </a:r>
            <a:r>
              <a:rPr lang="en-US" b="1" dirty="0">
                <a:latin typeface="Century Gothic" panose="020B0502020202020204" pitchFamily="34" charset="0"/>
              </a:rPr>
              <a:t>noon</a:t>
            </a:r>
          </a:p>
          <a:p>
            <a:pPr marL="109728" indent="0" algn="ctr">
              <a:buNone/>
            </a:pPr>
            <a:endParaRPr lang="en-US" b="1" dirty="0">
              <a:latin typeface="Century Gothic" panose="020B0502020202020204" pitchFamily="34" charset="0"/>
            </a:endParaRPr>
          </a:p>
          <a:p>
            <a:pPr marL="109728" indent="0" algn="ctr">
              <a:buNone/>
            </a:pPr>
            <a:r>
              <a:rPr lang="en-US" b="1" dirty="0">
                <a:latin typeface="Century Gothic" panose="020B0502020202020204" pitchFamily="34" charset="0"/>
              </a:rPr>
              <a:t>REQUIRED FORMS:</a:t>
            </a:r>
          </a:p>
          <a:p>
            <a:r>
              <a:rPr lang="en-US" dirty="0">
                <a:latin typeface="Century Gothic" panose="020B0502020202020204" pitchFamily="34" charset="0"/>
              </a:rPr>
              <a:t>Player Club Registration &amp; Code of Conduct Form</a:t>
            </a:r>
          </a:p>
          <a:p>
            <a:r>
              <a:rPr lang="en-US" b="1" dirty="0">
                <a:solidFill>
                  <a:srgbClr val="FF0000"/>
                </a:solidFill>
                <a:latin typeface="Century Gothic" panose="020B0502020202020204" pitchFamily="34" charset="0"/>
              </a:rPr>
              <a:t>JVA </a:t>
            </a:r>
            <a:r>
              <a:rPr lang="en-US" b="1" i="0" dirty="0">
                <a:solidFill>
                  <a:srgbClr val="FF0000"/>
                </a:solidFill>
                <a:effectLst/>
                <a:latin typeface="Century Gothic" panose="020B0502020202020204" pitchFamily="34" charset="0"/>
              </a:rPr>
              <a:t>Waiver, Emergency &amp; Medical Contact Information</a:t>
            </a:r>
          </a:p>
          <a:p>
            <a:endParaRPr lang="en-US" b="1" i="0" dirty="0">
              <a:solidFill>
                <a:srgbClr val="EF3E36"/>
              </a:solidFill>
              <a:effectLst/>
              <a:latin typeface="Century Gothic" panose="020B0502020202020204" pitchFamily="34" charset="0"/>
            </a:endParaRPr>
          </a:p>
          <a:p>
            <a:pPr marL="109728" indent="0" algn="ctr">
              <a:buNone/>
            </a:pPr>
            <a:r>
              <a:rPr lang="en-US" b="1" dirty="0">
                <a:latin typeface="Century Gothic" panose="020B0502020202020204" pitchFamily="34" charset="0"/>
              </a:rPr>
              <a:t>OPTIONAL FORMS:</a:t>
            </a:r>
          </a:p>
          <a:p>
            <a:r>
              <a:rPr lang="en-US" dirty="0">
                <a:latin typeface="Century Gothic" panose="020B0502020202020204" pitchFamily="34" charset="0"/>
              </a:rPr>
              <a:t>Uniform Order Form if needing a new jersey</a:t>
            </a:r>
          </a:p>
          <a:p>
            <a:r>
              <a:rPr lang="en-US" dirty="0">
                <a:latin typeface="Century Gothic" panose="020B0502020202020204" pitchFamily="34" charset="0"/>
              </a:rPr>
              <a:t>Waiver to Play Up</a:t>
            </a:r>
          </a:p>
          <a:p>
            <a:pPr marL="109728" indent="0">
              <a:buNone/>
            </a:pPr>
            <a:endParaRPr lang="en-US" dirty="0"/>
          </a:p>
          <a:p>
            <a:pPr lvl="5"/>
            <a:endParaRPr lang="en-US" dirty="0"/>
          </a:p>
        </p:txBody>
      </p:sp>
    </p:spTree>
    <p:extLst>
      <p:ext uri="{BB962C8B-B14F-4D97-AF65-F5344CB8AC3E}">
        <p14:creationId xmlns:p14="http://schemas.microsoft.com/office/powerpoint/2010/main" val="7051833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
            <a:extLst>
              <a:ext uri="{FF2B5EF4-FFF2-40B4-BE49-F238E27FC236}">
                <a16:creationId xmlns:a16="http://schemas.microsoft.com/office/drawing/2014/main" id="{D3D11904-7CED-24E2-97C7-C4D91296D2DD}"/>
              </a:ext>
            </a:extLst>
          </p:cNvPr>
          <p:cNvSpPr txBox="1">
            <a:spLocks/>
          </p:cNvSpPr>
          <p:nvPr/>
        </p:nvSpPr>
        <p:spPr>
          <a:xfrm>
            <a:off x="271462" y="0"/>
            <a:ext cx="8601075" cy="1001712"/>
          </a:xfrm>
          <a:prstGeom prst="rect">
            <a:avLst/>
          </a:prstGeom>
        </p:spPr>
        <p:txBody>
          <a:bodyPr vert="horz" anchor="ctr">
            <a:normAutofit/>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r>
              <a:rPr lang="en-US" sz="3600" dirty="0">
                <a:solidFill>
                  <a:srgbClr val="192C4F"/>
                </a:solidFill>
                <a:effectLst/>
                <a:latin typeface="Century Gothic" panose="020B0502020202020204" pitchFamily="34" charset="0"/>
              </a:rPr>
              <a:t>Online Registration</a:t>
            </a:r>
          </a:p>
        </p:txBody>
      </p:sp>
      <p:pic>
        <p:nvPicPr>
          <p:cNvPr id="3" name="Picture 2">
            <a:extLst>
              <a:ext uri="{FF2B5EF4-FFF2-40B4-BE49-F238E27FC236}">
                <a16:creationId xmlns:a16="http://schemas.microsoft.com/office/drawing/2014/main" id="{14059E9C-B91D-2AC7-89C8-E31DC07EE4BA}"/>
              </a:ext>
            </a:extLst>
          </p:cNvPr>
          <p:cNvPicPr>
            <a:picLocks noChangeAspect="1"/>
          </p:cNvPicPr>
          <p:nvPr/>
        </p:nvPicPr>
        <p:blipFill>
          <a:blip r:embed="rId3"/>
          <a:stretch>
            <a:fillRect/>
          </a:stretch>
        </p:blipFill>
        <p:spPr>
          <a:xfrm>
            <a:off x="707230" y="940517"/>
            <a:ext cx="7729537" cy="5917483"/>
          </a:xfrm>
          <a:prstGeom prst="rect">
            <a:avLst/>
          </a:prstGeom>
        </p:spPr>
      </p:pic>
    </p:spTree>
    <p:extLst>
      <p:ext uri="{BB962C8B-B14F-4D97-AF65-F5344CB8AC3E}">
        <p14:creationId xmlns:p14="http://schemas.microsoft.com/office/powerpoint/2010/main" val="28353970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937A4F1-1CD3-BD2E-41C8-A51D5945235A}"/>
              </a:ext>
            </a:extLst>
          </p:cNvPr>
          <p:cNvPicPr>
            <a:picLocks noChangeAspect="1"/>
          </p:cNvPicPr>
          <p:nvPr/>
        </p:nvPicPr>
        <p:blipFill>
          <a:blip r:embed="rId3"/>
          <a:stretch>
            <a:fillRect/>
          </a:stretch>
        </p:blipFill>
        <p:spPr>
          <a:xfrm>
            <a:off x="304800" y="1600200"/>
            <a:ext cx="8534400" cy="4724136"/>
          </a:xfrm>
          <a:prstGeom prst="rect">
            <a:avLst/>
          </a:prstGeom>
          <a:solidFill>
            <a:schemeClr val="accent6">
              <a:lumMod val="20000"/>
              <a:lumOff val="80000"/>
            </a:schemeClr>
          </a:solidFill>
          <a:ln>
            <a:solidFill>
              <a:schemeClr val="accent1"/>
            </a:solidFill>
          </a:ln>
        </p:spPr>
      </p:pic>
      <p:sp>
        <p:nvSpPr>
          <p:cNvPr id="7" name="Title 2">
            <a:extLst>
              <a:ext uri="{FF2B5EF4-FFF2-40B4-BE49-F238E27FC236}">
                <a16:creationId xmlns:a16="http://schemas.microsoft.com/office/drawing/2014/main" id="{BC29D311-6926-BD75-BD6A-27A74F6C57E0}"/>
              </a:ext>
            </a:extLst>
          </p:cNvPr>
          <p:cNvSpPr txBox="1">
            <a:spLocks/>
          </p:cNvSpPr>
          <p:nvPr/>
        </p:nvSpPr>
        <p:spPr>
          <a:xfrm>
            <a:off x="152400" y="152400"/>
            <a:ext cx="8763000" cy="1143000"/>
          </a:xfrm>
          <a:prstGeom prst="rect">
            <a:avLst/>
          </a:prstGeom>
        </p:spPr>
        <p:txBody>
          <a:bodyPr vert="horz" anchor="ctr">
            <a:normAutofit/>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pPr algn="ctr"/>
            <a:r>
              <a:rPr lang="en-US" sz="3200" dirty="0">
                <a:solidFill>
                  <a:srgbClr val="192C4F"/>
                </a:solidFill>
                <a:effectLst/>
                <a:latin typeface="Century Gothic" panose="020B0502020202020204" pitchFamily="34" charset="0"/>
              </a:rPr>
              <a:t>JVA </a:t>
            </a:r>
            <a:r>
              <a:rPr lang="en-US" sz="3200" b="1" i="0" dirty="0">
                <a:solidFill>
                  <a:srgbClr val="192C4F"/>
                </a:solidFill>
                <a:effectLst/>
                <a:latin typeface="Century Gothic" panose="020B0502020202020204" pitchFamily="34" charset="0"/>
              </a:rPr>
              <a:t>Waiver, Emergency &amp; Medical Contact Information </a:t>
            </a:r>
            <a:r>
              <a:rPr lang="en-US" sz="3200" dirty="0">
                <a:solidFill>
                  <a:srgbClr val="192C4F"/>
                </a:solidFill>
                <a:effectLst/>
                <a:latin typeface="Century Gothic" panose="020B0502020202020204" pitchFamily="34" charset="0"/>
              </a:rPr>
              <a:t>Forms</a:t>
            </a:r>
          </a:p>
        </p:txBody>
      </p:sp>
    </p:spTree>
    <p:extLst>
      <p:ext uri="{BB962C8B-B14F-4D97-AF65-F5344CB8AC3E}">
        <p14:creationId xmlns:p14="http://schemas.microsoft.com/office/powerpoint/2010/main" val="13637291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01735" y="0"/>
            <a:ext cx="6347713" cy="1320800"/>
          </a:xfrm>
        </p:spPr>
        <p:txBody>
          <a:bodyPr/>
          <a:lstStyle/>
          <a:p>
            <a:r>
              <a:rPr lang="en-US" dirty="0">
                <a:solidFill>
                  <a:srgbClr val="192C4F"/>
                </a:solidFill>
                <a:effectLst>
                  <a:outerShdw blurRad="38100" dist="38100" dir="2700000" algn="tl">
                    <a:srgbClr val="000000">
                      <a:alpha val="43137"/>
                    </a:srgbClr>
                  </a:outerShdw>
                </a:effectLst>
                <a:latin typeface="Century Gothic" panose="020B0502020202020204" pitchFamily="34" charset="0"/>
              </a:rPr>
              <a:t>Electronic Payment</a:t>
            </a:r>
          </a:p>
        </p:txBody>
      </p:sp>
      <p:sp>
        <p:nvSpPr>
          <p:cNvPr id="8" name="Text Placeholder 7"/>
          <p:cNvSpPr>
            <a:spLocks noGrp="1"/>
          </p:cNvSpPr>
          <p:nvPr>
            <p:ph idx="1"/>
          </p:nvPr>
        </p:nvSpPr>
        <p:spPr>
          <a:xfrm>
            <a:off x="201735" y="1320800"/>
            <a:ext cx="8534400" cy="1187904"/>
          </a:xfrm>
        </p:spPr>
        <p:txBody>
          <a:bodyPr>
            <a:normAutofit/>
          </a:bodyPr>
          <a:lstStyle/>
          <a:p>
            <a:pPr lvl="0"/>
            <a:r>
              <a:rPr lang="en-US" sz="2000" dirty="0"/>
              <a:t>An electronic payment section has been added to the registration form: after you complete the form and hit submit, you will be taken to a PayPal link in which you can use your credit card, or a PayPal account</a:t>
            </a:r>
          </a:p>
        </p:txBody>
      </p:sp>
      <p:pic>
        <p:nvPicPr>
          <p:cNvPr id="5" name="Picture 4">
            <a:extLst>
              <a:ext uri="{FF2B5EF4-FFF2-40B4-BE49-F238E27FC236}">
                <a16:creationId xmlns:a16="http://schemas.microsoft.com/office/drawing/2014/main" id="{8B9AF4DE-5790-A948-FF77-AC6B54D7BD7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8271" y="2530475"/>
            <a:ext cx="7521329" cy="4209612"/>
          </a:xfrm>
          <a:prstGeom prst="rect">
            <a:avLst/>
          </a:prstGeom>
        </p:spPr>
      </p:pic>
    </p:spTree>
    <p:extLst>
      <p:ext uri="{BB962C8B-B14F-4D97-AF65-F5344CB8AC3E}">
        <p14:creationId xmlns:p14="http://schemas.microsoft.com/office/powerpoint/2010/main" val="42659155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192C4F"/>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288432" y="228600"/>
            <a:ext cx="6347713" cy="1320800"/>
          </a:xfrm>
        </p:spPr>
        <p:txBody>
          <a:bodyPr/>
          <a:lstStyle/>
          <a:p>
            <a:r>
              <a:rPr lang="en-US" dirty="0">
                <a:solidFill>
                  <a:schemeClr val="bg1"/>
                </a:solidFill>
                <a:effectLst>
                  <a:outerShdw blurRad="38100" dist="38100" dir="2700000" algn="tl">
                    <a:srgbClr val="000000">
                      <a:alpha val="43137"/>
                    </a:srgbClr>
                  </a:outerShdw>
                </a:effectLst>
                <a:latin typeface="Century Gothic" panose="020B0502020202020204" pitchFamily="34" charset="0"/>
              </a:rPr>
              <a:t>Payment</a:t>
            </a:r>
          </a:p>
        </p:txBody>
      </p:sp>
      <p:sp>
        <p:nvSpPr>
          <p:cNvPr id="8" name="Text Placeholder 7"/>
          <p:cNvSpPr>
            <a:spLocks noGrp="1"/>
          </p:cNvSpPr>
          <p:nvPr>
            <p:ph idx="1"/>
          </p:nvPr>
        </p:nvSpPr>
        <p:spPr>
          <a:xfrm>
            <a:off x="288432" y="1219200"/>
            <a:ext cx="8567135" cy="4865688"/>
          </a:xfrm>
        </p:spPr>
        <p:txBody>
          <a:bodyPr>
            <a:normAutofit/>
          </a:bodyPr>
          <a:lstStyle/>
          <a:p>
            <a:pPr marL="0" lvl="0" indent="0">
              <a:buNone/>
            </a:pPr>
            <a:endParaRPr lang="en-US" sz="2800" dirty="0"/>
          </a:p>
          <a:p>
            <a:pPr lvl="0"/>
            <a:r>
              <a:rPr lang="en-US" sz="2800" dirty="0">
                <a:solidFill>
                  <a:schemeClr val="bg1"/>
                </a:solidFill>
              </a:rPr>
              <a:t>Registration and full payment is due by Sunday, November 9 </a:t>
            </a:r>
            <a:endParaRPr lang="en-US" dirty="0">
              <a:solidFill>
                <a:schemeClr val="bg1"/>
              </a:solidFill>
            </a:endParaRPr>
          </a:p>
          <a:p>
            <a:pPr lvl="1"/>
            <a:r>
              <a:rPr lang="en-US" dirty="0">
                <a:solidFill>
                  <a:srgbClr val="C00000"/>
                </a:solidFill>
              </a:rPr>
              <a:t>Absolutely no late registrations will be accepted after November 9!</a:t>
            </a:r>
          </a:p>
          <a:p>
            <a:pPr lvl="0"/>
            <a:endParaRPr lang="en-US" sz="2800" dirty="0"/>
          </a:p>
          <a:p>
            <a:pPr lvl="0"/>
            <a:r>
              <a:rPr lang="en-US" sz="2800" dirty="0">
                <a:solidFill>
                  <a:schemeClr val="bg1"/>
                </a:solidFill>
              </a:rPr>
              <a:t>$</a:t>
            </a:r>
            <a:r>
              <a:rPr lang="en-US" sz="2800" b="1" u="sng" dirty="0">
                <a:solidFill>
                  <a:schemeClr val="bg1"/>
                </a:solidFill>
              </a:rPr>
              <a:t>25 Late fee for payment after November 9</a:t>
            </a:r>
          </a:p>
          <a:p>
            <a:pPr marL="0" lvl="0" indent="0">
              <a:buNone/>
            </a:pPr>
            <a:endParaRPr lang="en-US" sz="2800" dirty="0">
              <a:solidFill>
                <a:schemeClr val="bg1"/>
              </a:solidFill>
            </a:endParaRPr>
          </a:p>
          <a:p>
            <a:pPr lvl="0"/>
            <a:r>
              <a:rPr lang="en-US" sz="2800" dirty="0">
                <a:solidFill>
                  <a:schemeClr val="bg1"/>
                </a:solidFill>
              </a:rPr>
              <a:t>No participation allowed until full payment and forms are turned in to the Director</a:t>
            </a:r>
          </a:p>
          <a:p>
            <a:pPr marL="45720" indent="0">
              <a:buNone/>
            </a:pPr>
            <a:endParaRPr lang="en-US" strike="dblStrike" dirty="0"/>
          </a:p>
        </p:txBody>
      </p:sp>
    </p:spTree>
    <p:extLst>
      <p:ext uri="{BB962C8B-B14F-4D97-AF65-F5344CB8AC3E}">
        <p14:creationId xmlns:p14="http://schemas.microsoft.com/office/powerpoint/2010/main" val="165141530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202707" y="76200"/>
            <a:ext cx="8560293" cy="914400"/>
          </a:xfrm>
        </p:spPr>
        <p:txBody>
          <a:bodyPr>
            <a:normAutofit/>
          </a:bodyPr>
          <a:lstStyle/>
          <a:p>
            <a:r>
              <a:rPr lang="en-US" dirty="0">
                <a:effectLst>
                  <a:outerShdw blurRad="38100" dist="38100" dir="2700000" algn="tl">
                    <a:srgbClr val="000000">
                      <a:alpha val="43137"/>
                    </a:srgbClr>
                  </a:outerShdw>
                </a:effectLst>
              </a:rPr>
              <a:t>Form Drop Off Options</a:t>
            </a:r>
          </a:p>
        </p:txBody>
      </p:sp>
      <p:sp>
        <p:nvSpPr>
          <p:cNvPr id="8" name="Text Placeholder 7"/>
          <p:cNvSpPr>
            <a:spLocks noGrp="1"/>
          </p:cNvSpPr>
          <p:nvPr>
            <p:ph idx="1"/>
          </p:nvPr>
        </p:nvSpPr>
        <p:spPr>
          <a:xfrm>
            <a:off x="231283" y="838200"/>
            <a:ext cx="7236318" cy="5029200"/>
          </a:xfrm>
          <a:solidFill>
            <a:srgbClr val="FFFFFF"/>
          </a:solidFill>
        </p:spPr>
        <p:txBody>
          <a:bodyPr>
            <a:normAutofit fontScale="62500" lnSpcReduction="20000"/>
          </a:bodyPr>
          <a:lstStyle/>
          <a:p>
            <a:pPr lvl="0"/>
            <a:endParaRPr lang="en-US" sz="2800" dirty="0"/>
          </a:p>
          <a:p>
            <a:pPr lvl="0"/>
            <a:endParaRPr lang="en-US" sz="3600" dirty="0"/>
          </a:p>
          <a:p>
            <a:pPr lvl="0"/>
            <a:r>
              <a:rPr lang="en-US" sz="4200" dirty="0"/>
              <a:t>Use Drop Box at Bennett’s Eyota </a:t>
            </a:r>
          </a:p>
          <a:p>
            <a:pPr marL="109728" lvl="0" indent="0">
              <a:buNone/>
            </a:pPr>
            <a:r>
              <a:rPr lang="en-US" sz="4200" dirty="0"/>
              <a:t>   Market in Sliding Door </a:t>
            </a:r>
          </a:p>
          <a:p>
            <a:pPr marL="109728" lvl="0" indent="0">
              <a:buNone/>
            </a:pPr>
            <a:r>
              <a:rPr lang="en-US" sz="4200" dirty="0"/>
              <a:t>   Entry Vestibule………..</a:t>
            </a:r>
          </a:p>
          <a:p>
            <a:pPr lvl="0"/>
            <a:endParaRPr lang="en-US" sz="4200" dirty="0"/>
          </a:p>
          <a:p>
            <a:pPr marL="109728" lvl="0" indent="0">
              <a:buNone/>
            </a:pPr>
            <a:endParaRPr lang="en-US" sz="4200" dirty="0"/>
          </a:p>
          <a:p>
            <a:pPr lvl="0"/>
            <a:r>
              <a:rPr lang="en-US" sz="4200" dirty="0"/>
              <a:t>Mail to:  </a:t>
            </a:r>
          </a:p>
          <a:p>
            <a:pPr lvl="0"/>
            <a:r>
              <a:rPr lang="en-US" sz="4200" dirty="0"/>
              <a:t>DE Eagles JO Volleyball</a:t>
            </a:r>
          </a:p>
          <a:p>
            <a:pPr marL="0" lvl="0" indent="0">
              <a:buNone/>
            </a:pPr>
            <a:r>
              <a:rPr lang="en-US" sz="4200" dirty="0"/>
              <a:t>917 Jefferson Ave SW, Eyota, MN 55934</a:t>
            </a:r>
          </a:p>
          <a:p>
            <a:pPr lvl="0"/>
            <a:endParaRPr lang="en-US" sz="4200" dirty="0"/>
          </a:p>
          <a:p>
            <a:pPr lvl="0"/>
            <a:r>
              <a:rPr lang="en-US" sz="4200" dirty="0"/>
              <a:t>Email PDF files of completed Jersey or Optional forms to </a:t>
            </a:r>
            <a:r>
              <a:rPr lang="en-US" sz="4200" dirty="0">
                <a:solidFill>
                  <a:srgbClr val="002060"/>
                </a:solidFill>
                <a:hlinkClick r:id="rId3">
                  <a:extLst>
                    <a:ext uri="{A12FA001-AC4F-418D-AE19-62706E023703}">
                      <ahyp:hlinkClr xmlns:ahyp="http://schemas.microsoft.com/office/drawing/2018/hyperlinkcolor" val="tx"/>
                    </a:ext>
                  </a:extLst>
                </a:hlinkClick>
              </a:rPr>
              <a:t>deeaglesjovolleyball@gmail.com</a:t>
            </a:r>
            <a:endParaRPr lang="en-US" sz="4200" dirty="0"/>
          </a:p>
          <a:p>
            <a:pPr lvl="0"/>
            <a:endParaRPr lang="en-US" sz="3600" dirty="0"/>
          </a:p>
          <a:p>
            <a:pPr marL="45720" indent="0">
              <a:buNone/>
            </a:pPr>
            <a:endParaRPr lang="en-US" strike="dblStrike" dirty="0"/>
          </a:p>
        </p:txBody>
      </p:sp>
      <p:pic>
        <p:nvPicPr>
          <p:cNvPr id="4" name="Picture 3">
            <a:extLst>
              <a:ext uri="{FF2B5EF4-FFF2-40B4-BE49-F238E27FC236}">
                <a16:creationId xmlns:a16="http://schemas.microsoft.com/office/drawing/2014/main" id="{291BD8C9-2A4E-427B-8DCC-E1D8078C58E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32283" y="1515525"/>
            <a:ext cx="2135318" cy="1812235"/>
          </a:xfrm>
          <a:prstGeom prst="rect">
            <a:avLst/>
          </a:prstGeom>
        </p:spPr>
      </p:pic>
      <p:sp>
        <p:nvSpPr>
          <p:cNvPr id="5" name="Arrow: Right 4">
            <a:extLst>
              <a:ext uri="{FF2B5EF4-FFF2-40B4-BE49-F238E27FC236}">
                <a16:creationId xmlns:a16="http://schemas.microsoft.com/office/drawing/2014/main" id="{EA43BCE9-5159-42CF-B54C-60B179FDDD87}"/>
              </a:ext>
            </a:extLst>
          </p:cNvPr>
          <p:cNvSpPr/>
          <p:nvPr/>
        </p:nvSpPr>
        <p:spPr>
          <a:xfrm>
            <a:off x="3611426" y="2313426"/>
            <a:ext cx="1529872" cy="484632"/>
          </a:xfrm>
          <a:prstGeom prst="rightArrow">
            <a:avLst/>
          </a:prstGeom>
          <a:solidFill>
            <a:srgbClr val="002060"/>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61944731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A51A0227-072A-4F5F-928C-E2C3E5CCD1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1E856AA-5A85-FAF3-2A51-A05F89E1744E}"/>
              </a:ext>
            </a:extLst>
          </p:cNvPr>
          <p:cNvSpPr>
            <a:spLocks noGrp="1"/>
          </p:cNvSpPr>
          <p:nvPr>
            <p:ph type="title"/>
          </p:nvPr>
        </p:nvSpPr>
        <p:spPr>
          <a:xfrm>
            <a:off x="473202" y="4440365"/>
            <a:ext cx="3184398" cy="1722691"/>
          </a:xfrm>
        </p:spPr>
        <p:txBody>
          <a:bodyPr vert="horz" lIns="91440" tIns="45720" rIns="91440" bIns="45720" rtlCol="0" anchor="ctr">
            <a:normAutofit/>
          </a:bodyPr>
          <a:lstStyle/>
          <a:p>
            <a:r>
              <a:rPr lang="en-US" sz="4700">
                <a:effectLst>
                  <a:outerShdw blurRad="38100" dist="38100" dir="2700000" algn="tl">
                    <a:srgbClr val="000000">
                      <a:alpha val="43137"/>
                    </a:srgbClr>
                  </a:outerShdw>
                </a:effectLst>
              </a:rPr>
              <a:t>Club Swag</a:t>
            </a:r>
          </a:p>
        </p:txBody>
      </p:sp>
      <p:pic>
        <p:nvPicPr>
          <p:cNvPr id="6" name="Picture 5">
            <a:extLst>
              <a:ext uri="{FF2B5EF4-FFF2-40B4-BE49-F238E27FC236}">
                <a16:creationId xmlns:a16="http://schemas.microsoft.com/office/drawing/2014/main" id="{78142055-F2A3-6662-21E0-3AC013AD701A}"/>
              </a:ext>
            </a:extLst>
          </p:cNvPr>
          <p:cNvPicPr>
            <a:picLocks noChangeAspect="1"/>
          </p:cNvPicPr>
          <p:nvPr/>
        </p:nvPicPr>
        <p:blipFill>
          <a:blip r:embed="rId3"/>
          <a:stretch>
            <a:fillRect/>
          </a:stretch>
        </p:blipFill>
        <p:spPr>
          <a:xfrm>
            <a:off x="702478" y="320040"/>
            <a:ext cx="3393357" cy="3927031"/>
          </a:xfrm>
          <a:prstGeom prst="rect">
            <a:avLst/>
          </a:prstGeom>
        </p:spPr>
      </p:pic>
      <p:pic>
        <p:nvPicPr>
          <p:cNvPr id="3" name="Picture 2">
            <a:extLst>
              <a:ext uri="{FF2B5EF4-FFF2-40B4-BE49-F238E27FC236}">
                <a16:creationId xmlns:a16="http://schemas.microsoft.com/office/drawing/2014/main" id="{3DC6073C-2042-6374-0B44-BADB1B579221}"/>
              </a:ext>
            </a:extLst>
          </p:cNvPr>
          <p:cNvPicPr>
            <a:picLocks noChangeAspect="1"/>
          </p:cNvPicPr>
          <p:nvPr/>
        </p:nvPicPr>
        <p:blipFill>
          <a:blip r:embed="rId4"/>
          <a:stretch>
            <a:fillRect/>
          </a:stretch>
        </p:blipFill>
        <p:spPr>
          <a:xfrm>
            <a:off x="4918228" y="320040"/>
            <a:ext cx="3648658" cy="3927031"/>
          </a:xfrm>
          <a:prstGeom prst="rect">
            <a:avLst/>
          </a:prstGeom>
        </p:spPr>
      </p:pic>
      <p:sp>
        <p:nvSpPr>
          <p:cNvPr id="13" name="sketchy line">
            <a:extLst>
              <a:ext uri="{FF2B5EF4-FFF2-40B4-BE49-F238E27FC236}">
                <a16:creationId xmlns:a16="http://schemas.microsoft.com/office/drawing/2014/main" id="{35D99776-4B38-47DF-A302-11AD9AF87A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058668" y="5294852"/>
            <a:ext cx="1554480" cy="13716"/>
          </a:xfrm>
          <a:custGeom>
            <a:avLst/>
            <a:gdLst>
              <a:gd name="connsiteX0" fmla="*/ 0 w 1554480"/>
              <a:gd name="connsiteY0" fmla="*/ 0 h 13716"/>
              <a:gd name="connsiteX1" fmla="*/ 549250 w 1554480"/>
              <a:gd name="connsiteY1" fmla="*/ 0 h 13716"/>
              <a:gd name="connsiteX2" fmla="*/ 1082954 w 1554480"/>
              <a:gd name="connsiteY2" fmla="*/ 0 h 13716"/>
              <a:gd name="connsiteX3" fmla="*/ 1554480 w 1554480"/>
              <a:gd name="connsiteY3" fmla="*/ 0 h 13716"/>
              <a:gd name="connsiteX4" fmla="*/ 1554480 w 1554480"/>
              <a:gd name="connsiteY4" fmla="*/ 13716 h 13716"/>
              <a:gd name="connsiteX5" fmla="*/ 1067410 w 1554480"/>
              <a:gd name="connsiteY5" fmla="*/ 13716 h 13716"/>
              <a:gd name="connsiteX6" fmla="*/ 549250 w 1554480"/>
              <a:gd name="connsiteY6" fmla="*/ 13716 h 13716"/>
              <a:gd name="connsiteX7" fmla="*/ 0 w 1554480"/>
              <a:gd name="connsiteY7" fmla="*/ 13716 h 13716"/>
              <a:gd name="connsiteX8" fmla="*/ 0 w 1554480"/>
              <a:gd name="connsiteY8"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54480" h="13716" fill="none" extrusionOk="0">
                <a:moveTo>
                  <a:pt x="0" y="0"/>
                </a:moveTo>
                <a:cubicBezTo>
                  <a:pt x="114141" y="-19864"/>
                  <a:pt x="345055" y="-1657"/>
                  <a:pt x="549250" y="0"/>
                </a:cubicBezTo>
                <a:cubicBezTo>
                  <a:pt x="753445" y="1657"/>
                  <a:pt x="862292" y="-5674"/>
                  <a:pt x="1082954" y="0"/>
                </a:cubicBezTo>
                <a:cubicBezTo>
                  <a:pt x="1303616" y="5674"/>
                  <a:pt x="1363530" y="4537"/>
                  <a:pt x="1554480" y="0"/>
                </a:cubicBezTo>
                <a:cubicBezTo>
                  <a:pt x="1553820" y="4959"/>
                  <a:pt x="1554594" y="10798"/>
                  <a:pt x="1554480" y="13716"/>
                </a:cubicBezTo>
                <a:cubicBezTo>
                  <a:pt x="1338847" y="1555"/>
                  <a:pt x="1215066" y="33279"/>
                  <a:pt x="1067410" y="13716"/>
                </a:cubicBezTo>
                <a:cubicBezTo>
                  <a:pt x="919754" y="-5847"/>
                  <a:pt x="800465" y="-1492"/>
                  <a:pt x="549250" y="13716"/>
                </a:cubicBezTo>
                <a:cubicBezTo>
                  <a:pt x="298035" y="28924"/>
                  <a:pt x="158868" y="18197"/>
                  <a:pt x="0" y="13716"/>
                </a:cubicBezTo>
                <a:cubicBezTo>
                  <a:pt x="488" y="8630"/>
                  <a:pt x="480" y="6612"/>
                  <a:pt x="0" y="0"/>
                </a:cubicBezTo>
                <a:close/>
              </a:path>
              <a:path w="1554480" h="13716" stroke="0" extrusionOk="0">
                <a:moveTo>
                  <a:pt x="0" y="0"/>
                </a:moveTo>
                <a:cubicBezTo>
                  <a:pt x="249941" y="-58"/>
                  <a:pt x="367334" y="23448"/>
                  <a:pt x="502615" y="0"/>
                </a:cubicBezTo>
                <a:cubicBezTo>
                  <a:pt x="637897" y="-23448"/>
                  <a:pt x="813653" y="-20418"/>
                  <a:pt x="974141" y="0"/>
                </a:cubicBezTo>
                <a:cubicBezTo>
                  <a:pt x="1134629" y="20418"/>
                  <a:pt x="1268772" y="6288"/>
                  <a:pt x="1554480" y="0"/>
                </a:cubicBezTo>
                <a:cubicBezTo>
                  <a:pt x="1554232" y="4157"/>
                  <a:pt x="1554673" y="7559"/>
                  <a:pt x="1554480" y="13716"/>
                </a:cubicBezTo>
                <a:cubicBezTo>
                  <a:pt x="1336087" y="7600"/>
                  <a:pt x="1310024" y="15187"/>
                  <a:pt x="1067410" y="13716"/>
                </a:cubicBezTo>
                <a:cubicBezTo>
                  <a:pt x="824796" y="12246"/>
                  <a:pt x="787902" y="30075"/>
                  <a:pt x="518160" y="13716"/>
                </a:cubicBezTo>
                <a:cubicBezTo>
                  <a:pt x="248418" y="-2643"/>
                  <a:pt x="133160" y="4633"/>
                  <a:pt x="0" y="13716"/>
                </a:cubicBezTo>
                <a:cubicBezTo>
                  <a:pt x="43" y="9160"/>
                  <a:pt x="-111" y="481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4">
            <a:extLst>
              <a:ext uri="{FF2B5EF4-FFF2-40B4-BE49-F238E27FC236}">
                <a16:creationId xmlns:a16="http://schemas.microsoft.com/office/drawing/2014/main" id="{84E29B48-0139-C022-671C-1D2586D5D14F}"/>
              </a:ext>
            </a:extLst>
          </p:cNvPr>
          <p:cNvSpPr txBox="1">
            <a:spLocks/>
          </p:cNvSpPr>
          <p:nvPr/>
        </p:nvSpPr>
        <p:spPr>
          <a:xfrm>
            <a:off x="4000499" y="4440365"/>
            <a:ext cx="4661153" cy="1722691"/>
          </a:xfrm>
          <a:prstGeom prst="rect">
            <a:avLst/>
          </a:prstGeom>
        </p:spPr>
        <p:txBody>
          <a:bodyPr vert="horz" lIns="91440" tIns="45720" rIns="91440" bIns="45720" rtlCol="0" anchor="ctr">
            <a:normAutofit/>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lvl="1" defTabSz="914400">
              <a:lnSpc>
                <a:spcPct val="90000"/>
              </a:lnSpc>
              <a:buFont typeface="Arial" panose="020B0604020202020204" pitchFamily="34" charset="0"/>
              <a:buChar char="•"/>
            </a:pPr>
            <a:endParaRPr lang="en-US" sz="1600" dirty="0"/>
          </a:p>
          <a:p>
            <a:pPr indent="-228600" defTabSz="914400">
              <a:lnSpc>
                <a:spcPct val="90000"/>
              </a:lnSpc>
              <a:buFont typeface="Arial" panose="020B0604020202020204" pitchFamily="34" charset="0"/>
              <a:buChar char="•"/>
            </a:pPr>
            <a:r>
              <a:rPr lang="en-US" sz="1600" dirty="0"/>
              <a:t>Purchase directly through web page from Shea Design</a:t>
            </a:r>
          </a:p>
          <a:p>
            <a:pPr indent="-228600" defTabSz="914400">
              <a:lnSpc>
                <a:spcPct val="90000"/>
              </a:lnSpc>
              <a:buFont typeface="Arial" panose="020B0604020202020204" pitchFamily="34" charset="0"/>
              <a:buChar char="•"/>
            </a:pPr>
            <a:r>
              <a:rPr lang="en-US" sz="1600" dirty="0">
                <a:hlinkClick r:id="rId5"/>
              </a:rPr>
              <a:t>https://dejovolleyball2024.itemorder.com/</a:t>
            </a:r>
            <a:endParaRPr lang="en-US" sz="1600" dirty="0"/>
          </a:p>
          <a:p>
            <a:pPr indent="-228600" defTabSz="914400">
              <a:lnSpc>
                <a:spcPct val="90000"/>
              </a:lnSpc>
              <a:buFont typeface="Arial" panose="020B0604020202020204" pitchFamily="34" charset="0"/>
              <a:buChar char="•"/>
            </a:pPr>
            <a:r>
              <a:rPr lang="en-US" sz="1600"/>
              <a:t>Order deadline – November 16, 2025</a:t>
            </a:r>
          </a:p>
          <a:p>
            <a:pPr indent="-228600" defTabSz="914400">
              <a:lnSpc>
                <a:spcPct val="90000"/>
              </a:lnSpc>
              <a:buFont typeface="Arial" panose="020B0604020202020204" pitchFamily="34" charset="0"/>
              <a:buChar char="•"/>
            </a:pPr>
            <a:endParaRPr lang="en-US" sz="1600" dirty="0"/>
          </a:p>
        </p:txBody>
      </p:sp>
    </p:spTree>
    <p:extLst>
      <p:ext uri="{BB962C8B-B14F-4D97-AF65-F5344CB8AC3E}">
        <p14:creationId xmlns:p14="http://schemas.microsoft.com/office/powerpoint/2010/main" val="66936136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AF5F7E-5262-A204-18D8-ECEE4344F758}"/>
              </a:ext>
            </a:extLst>
          </p:cNvPr>
          <p:cNvSpPr>
            <a:spLocks noGrp="1"/>
          </p:cNvSpPr>
          <p:nvPr>
            <p:ph type="title"/>
          </p:nvPr>
        </p:nvSpPr>
        <p:spPr>
          <a:xfrm>
            <a:off x="228600" y="165100"/>
            <a:ext cx="8610600" cy="1320800"/>
          </a:xfrm>
        </p:spPr>
        <p:txBody>
          <a:bodyPr>
            <a:normAutofit/>
          </a:bodyPr>
          <a:lstStyle/>
          <a:p>
            <a:r>
              <a:rPr lang="en-US" dirty="0">
                <a:effectLst>
                  <a:outerShdw blurRad="38100" dist="38100" dir="2700000" algn="tl">
                    <a:srgbClr val="000000">
                      <a:alpha val="43137"/>
                    </a:srgbClr>
                  </a:outerShdw>
                </a:effectLst>
              </a:rPr>
              <a:t>February Eagle Leap Tournament</a:t>
            </a:r>
          </a:p>
        </p:txBody>
      </p:sp>
      <p:sp>
        <p:nvSpPr>
          <p:cNvPr id="5" name="Content Placeholder 4">
            <a:extLst>
              <a:ext uri="{FF2B5EF4-FFF2-40B4-BE49-F238E27FC236}">
                <a16:creationId xmlns:a16="http://schemas.microsoft.com/office/drawing/2014/main" id="{AEB68689-79EB-E96F-FA78-7AFAC8E2AAE0}"/>
              </a:ext>
            </a:extLst>
          </p:cNvPr>
          <p:cNvSpPr txBox="1">
            <a:spLocks/>
          </p:cNvSpPr>
          <p:nvPr/>
        </p:nvSpPr>
        <p:spPr>
          <a:xfrm>
            <a:off x="228600" y="1524000"/>
            <a:ext cx="8686800" cy="4564687"/>
          </a:xfrm>
          <a:prstGeom prst="rect">
            <a:avLst/>
          </a:prstGeom>
        </p:spPr>
        <p:txBody>
          <a:bodyPr>
            <a:normAutofit/>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r>
              <a:rPr lang="en-US" dirty="0">
                <a:latin typeface="Century Gothic" panose="020B0502020202020204" pitchFamily="34" charset="0"/>
              </a:rPr>
              <a:t>This is a yearly event that serves as the primary fundraiser for our club.  </a:t>
            </a:r>
          </a:p>
          <a:p>
            <a:pPr marL="109728" indent="0">
              <a:buNone/>
            </a:pPr>
            <a:endParaRPr lang="en-US" dirty="0">
              <a:latin typeface="Century Gothic" panose="020B0502020202020204" pitchFamily="34" charset="0"/>
            </a:endParaRPr>
          </a:p>
          <a:p>
            <a:r>
              <a:rPr lang="en-US" dirty="0">
                <a:latin typeface="Century Gothic" panose="020B0502020202020204" pitchFamily="34" charset="0"/>
              </a:rPr>
              <a:t>Players that volunteer at the event receive a $50 credit on their next year’s registration fee.</a:t>
            </a:r>
          </a:p>
          <a:p>
            <a:endParaRPr lang="en-US" dirty="0">
              <a:latin typeface="Century Gothic" panose="020B0502020202020204" pitchFamily="34" charset="0"/>
            </a:endParaRPr>
          </a:p>
          <a:p>
            <a:r>
              <a:rPr lang="en-US" dirty="0">
                <a:latin typeface="Century Gothic" panose="020B0502020202020204" pitchFamily="34" charset="0"/>
              </a:rPr>
              <a:t>Club Director will email players who have a $50 credit for this year that worked last year.</a:t>
            </a:r>
          </a:p>
          <a:p>
            <a:endParaRPr lang="en-US" dirty="0"/>
          </a:p>
        </p:txBody>
      </p:sp>
    </p:spTree>
    <p:extLst>
      <p:ext uri="{BB962C8B-B14F-4D97-AF65-F5344CB8AC3E}">
        <p14:creationId xmlns:p14="http://schemas.microsoft.com/office/powerpoint/2010/main" val="8938123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AF5F7E-5262-A204-18D8-ECEE4344F758}"/>
              </a:ext>
            </a:extLst>
          </p:cNvPr>
          <p:cNvSpPr>
            <a:spLocks noGrp="1"/>
          </p:cNvSpPr>
          <p:nvPr>
            <p:ph type="title"/>
          </p:nvPr>
        </p:nvSpPr>
        <p:spPr>
          <a:xfrm>
            <a:off x="1181100" y="228600"/>
            <a:ext cx="6781800" cy="1320800"/>
          </a:xfrm>
        </p:spPr>
        <p:txBody>
          <a:bodyPr>
            <a:normAutofit/>
          </a:bodyPr>
          <a:lstStyle/>
          <a:p>
            <a:r>
              <a:rPr lang="en-US" dirty="0">
                <a:effectLst>
                  <a:outerShdw blurRad="38100" dist="38100" dir="2700000" algn="tl">
                    <a:srgbClr val="000000">
                      <a:alpha val="43137"/>
                    </a:srgbClr>
                  </a:outerShdw>
                </a:effectLst>
                <a:latin typeface="Century Gothic" panose="020B0502020202020204" pitchFamily="34" charset="0"/>
              </a:rPr>
              <a:t>Academic Scholarship Program</a:t>
            </a:r>
          </a:p>
        </p:txBody>
      </p:sp>
      <p:sp>
        <p:nvSpPr>
          <p:cNvPr id="5" name="Content Placeholder 4">
            <a:extLst>
              <a:ext uri="{FF2B5EF4-FFF2-40B4-BE49-F238E27FC236}">
                <a16:creationId xmlns:a16="http://schemas.microsoft.com/office/drawing/2014/main" id="{AEB68689-79EB-E96F-FA78-7AFAC8E2AAE0}"/>
              </a:ext>
            </a:extLst>
          </p:cNvPr>
          <p:cNvSpPr txBox="1">
            <a:spLocks/>
          </p:cNvSpPr>
          <p:nvPr/>
        </p:nvSpPr>
        <p:spPr>
          <a:xfrm>
            <a:off x="228600" y="1779870"/>
            <a:ext cx="8610600" cy="4945687"/>
          </a:xfrm>
          <a:prstGeom prst="rect">
            <a:avLst/>
          </a:prstGeom>
        </p:spPr>
        <p:txBody>
          <a:bodyPr>
            <a:normAutofit fontScale="85000" lnSpcReduction="20000"/>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endParaRPr lang="en-US" dirty="0"/>
          </a:p>
          <a:p>
            <a:r>
              <a:rPr lang="en-US" dirty="0">
                <a:latin typeface="Century Gothic" panose="020B0502020202020204" pitchFamily="34" charset="0"/>
              </a:rPr>
              <a:t>DE Eagles JO Volleyball will award up to $1,000 in scholarships to graduating senior/s who complete the application process</a:t>
            </a:r>
          </a:p>
          <a:p>
            <a:pPr marL="109728" indent="0">
              <a:buNone/>
            </a:pPr>
            <a:endParaRPr lang="en-US" dirty="0">
              <a:latin typeface="Century Gothic" panose="020B0502020202020204" pitchFamily="34" charset="0"/>
            </a:endParaRPr>
          </a:p>
          <a:p>
            <a:r>
              <a:rPr lang="en-US" dirty="0">
                <a:solidFill>
                  <a:srgbClr val="110A08"/>
                </a:solidFill>
                <a:effectLst/>
                <a:latin typeface="Century Gothic" panose="020B0502020202020204" pitchFamily="34" charset="0"/>
                <a:ea typeface="Arial" panose="020B0604020202020204" pitchFamily="34" charset="0"/>
              </a:rPr>
              <a:t>Purpose:  To support and encourage DE Eagles JO Volleyball athletes who choose to pursue a higher education and to recognize the student-athlete who demonstrates character traits such as leadership, sportsmanship, accountability, integrity, a strong work ethic, responsibility, and perseverance.</a:t>
            </a:r>
            <a:endParaRPr lang="en-US" dirty="0">
              <a:effectLst/>
              <a:latin typeface="Century Gothic" panose="020B0502020202020204" pitchFamily="34" charset="0"/>
              <a:ea typeface="Arial" panose="020B0604020202020204" pitchFamily="34" charset="0"/>
            </a:endParaRPr>
          </a:p>
          <a:p>
            <a:endParaRPr lang="en-US" dirty="0">
              <a:latin typeface="Century Gothic" panose="020B0502020202020204" pitchFamily="34" charset="0"/>
            </a:endParaRPr>
          </a:p>
          <a:p>
            <a:r>
              <a:rPr lang="en-US" dirty="0">
                <a:latin typeface="Century Gothic" panose="020B0502020202020204" pitchFamily="34" charset="0"/>
              </a:rPr>
              <a:t>Please see or email club director for an application</a:t>
            </a:r>
          </a:p>
          <a:p>
            <a:endParaRPr lang="en-US" dirty="0">
              <a:latin typeface="Century Gothic" panose="020B0502020202020204" pitchFamily="34" charset="0"/>
            </a:endParaRPr>
          </a:p>
          <a:p>
            <a:r>
              <a:rPr lang="en-US" dirty="0">
                <a:latin typeface="Century Gothic" panose="020B0502020202020204" pitchFamily="34" charset="0"/>
              </a:rPr>
              <a:t>Applications are due by March 21, 2026</a:t>
            </a:r>
          </a:p>
          <a:p>
            <a:endParaRPr lang="en-US" dirty="0"/>
          </a:p>
          <a:p>
            <a:endParaRPr lang="en-US" dirty="0"/>
          </a:p>
          <a:p>
            <a:endParaRPr lang="en-US" dirty="0"/>
          </a:p>
        </p:txBody>
      </p:sp>
    </p:spTree>
    <p:extLst>
      <p:ext uri="{BB962C8B-B14F-4D97-AF65-F5344CB8AC3E}">
        <p14:creationId xmlns:p14="http://schemas.microsoft.com/office/powerpoint/2010/main" val="312507222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 name="Content Placeholder 4">
            <a:extLst>
              <a:ext uri="{FF2B5EF4-FFF2-40B4-BE49-F238E27FC236}">
                <a16:creationId xmlns:a16="http://schemas.microsoft.com/office/drawing/2014/main" id="{274F28EC-D4EF-9EC5-5A9C-E318F1DC770E}"/>
              </a:ext>
            </a:extLst>
          </p:cNvPr>
          <p:cNvSpPr txBox="1">
            <a:spLocks/>
          </p:cNvSpPr>
          <p:nvPr/>
        </p:nvSpPr>
        <p:spPr>
          <a:xfrm>
            <a:off x="76200" y="3200400"/>
            <a:ext cx="8876388" cy="3657600"/>
          </a:xfrm>
          <a:prstGeom prst="rect">
            <a:avLst/>
          </a:prstGeom>
        </p:spPr>
        <p:txBody>
          <a:bodyPr>
            <a:normAutofit/>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lvl="1"/>
            <a:endParaRPr lang="en-US" dirty="0"/>
          </a:p>
          <a:p>
            <a:pPr algn="ctr"/>
            <a:r>
              <a:rPr lang="en-US" dirty="0"/>
              <a:t>Please consider volunteering to help supervise practices </a:t>
            </a:r>
          </a:p>
          <a:p>
            <a:pPr algn="ctr"/>
            <a:endParaRPr lang="en-US" dirty="0"/>
          </a:p>
          <a:p>
            <a:pPr algn="ctr"/>
            <a:r>
              <a:rPr lang="en-US" dirty="0"/>
              <a:t>Background screening and Abuse Prevention System Training (APS) is required</a:t>
            </a:r>
          </a:p>
          <a:p>
            <a:pPr algn="ctr"/>
            <a:endParaRPr lang="en-US" dirty="0"/>
          </a:p>
          <a:p>
            <a:pPr algn="ctr"/>
            <a:r>
              <a:rPr lang="en-US" dirty="0"/>
              <a:t>Screening and Training paid by club</a:t>
            </a:r>
          </a:p>
          <a:p>
            <a:endParaRPr lang="en-US" dirty="0"/>
          </a:p>
        </p:txBody>
      </p:sp>
      <p:pic>
        <p:nvPicPr>
          <p:cNvPr id="7" name="Picture 6">
            <a:extLst>
              <a:ext uri="{FF2B5EF4-FFF2-40B4-BE49-F238E27FC236}">
                <a16:creationId xmlns:a16="http://schemas.microsoft.com/office/drawing/2014/main" id="{885FD258-2DB3-4A5A-73AD-82FC86CBAB41}"/>
              </a:ext>
            </a:extLst>
          </p:cNvPr>
          <p:cNvPicPr>
            <a:picLocks noChangeAspect="1"/>
          </p:cNvPicPr>
          <p:nvPr/>
        </p:nvPicPr>
        <p:blipFill>
          <a:blip r:embed="rId3"/>
          <a:srcRect l="16667" t="14444" r="15555" b="23380"/>
          <a:stretch>
            <a:fillRect/>
          </a:stretch>
        </p:blipFill>
        <p:spPr>
          <a:xfrm>
            <a:off x="3048000" y="381000"/>
            <a:ext cx="3215817" cy="2950029"/>
          </a:xfrm>
          <a:prstGeom prst="rect">
            <a:avLst/>
          </a:prstGeom>
        </p:spPr>
      </p:pic>
    </p:spTree>
    <p:extLst>
      <p:ext uri="{BB962C8B-B14F-4D97-AF65-F5344CB8AC3E}">
        <p14:creationId xmlns:p14="http://schemas.microsoft.com/office/powerpoint/2010/main" val="23488493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192C4F"/>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D3C4E8F-783D-03FD-42C2-15C1594CDE9D}"/>
              </a:ext>
            </a:extLst>
          </p:cNvPr>
          <p:cNvSpPr txBox="1"/>
          <p:nvPr/>
        </p:nvSpPr>
        <p:spPr>
          <a:xfrm>
            <a:off x="482600" y="2681103"/>
            <a:ext cx="2522980" cy="1495794"/>
          </a:xfrm>
          <a:prstGeom prst="rect">
            <a:avLst/>
          </a:prstGeom>
          <a:noFill/>
          <a:ln>
            <a:solidFill>
              <a:schemeClr val="bg1"/>
            </a:solidFill>
          </a:ln>
        </p:spPr>
        <p:txBody>
          <a:bodyPr vert="horz" wrap="square" lIns="182880" tIns="182880" rIns="182880" bIns="182880" rtlCol="0" anchor="ctr">
            <a:normAutofit/>
          </a:bodyPr>
          <a:lstStyle/>
          <a:p>
            <a:pPr algn="ctr" defTabSz="914400">
              <a:lnSpc>
                <a:spcPct val="90000"/>
              </a:lnSpc>
              <a:spcBef>
                <a:spcPct val="0"/>
              </a:spcBef>
              <a:spcAft>
                <a:spcPts val="600"/>
              </a:spcAft>
            </a:pPr>
            <a:r>
              <a:rPr lang="en-US" sz="2000" cap="all" spc="200">
                <a:solidFill>
                  <a:schemeClr val="bg1"/>
                </a:solidFill>
                <a:latin typeface="+mj-lt"/>
                <a:ea typeface="+mj-ea"/>
                <a:cs typeface="+mj-cs"/>
              </a:rPr>
              <a:t>Meet Our 2025-2026 Board of Directors</a:t>
            </a:r>
          </a:p>
        </p:txBody>
      </p:sp>
      <p:graphicFrame>
        <p:nvGraphicFramePr>
          <p:cNvPr id="21" name="Text Placeholder 7">
            <a:extLst>
              <a:ext uri="{FF2B5EF4-FFF2-40B4-BE49-F238E27FC236}">
                <a16:creationId xmlns:a16="http://schemas.microsoft.com/office/drawing/2014/main" id="{A0594A6B-F5A3-57C6-8735-6934B05E75DE}"/>
              </a:ext>
            </a:extLst>
          </p:cNvPr>
          <p:cNvGraphicFramePr>
            <a:graphicFrameLocks noGrp="1"/>
          </p:cNvGraphicFramePr>
          <p:nvPr>
            <p:ph idx="1"/>
            <p:extLst>
              <p:ext uri="{D42A27DB-BD31-4B8C-83A1-F6EECF244321}">
                <p14:modId xmlns:p14="http://schemas.microsoft.com/office/powerpoint/2010/main" val="3944978657"/>
              </p:ext>
            </p:extLst>
          </p:nvPr>
        </p:nvGraphicFramePr>
        <p:xfrm>
          <a:off x="3581399" y="0"/>
          <a:ext cx="5410201" cy="6858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9577722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36525" y="2667000"/>
            <a:ext cx="8988695" cy="3657600"/>
          </a:xfrm>
        </p:spPr>
        <p:txBody>
          <a:bodyPr>
            <a:normAutofit/>
          </a:bodyPr>
          <a:lstStyle/>
          <a:p>
            <a:pPr marL="109728" indent="0">
              <a:buNone/>
            </a:pPr>
            <a:r>
              <a:rPr lang="en-US" altLang="en-US" sz="2800" dirty="0">
                <a:solidFill>
                  <a:srgbClr val="222222"/>
                </a:solidFill>
                <a:latin typeface="Arial" panose="020B0604020202020204" pitchFamily="34" charset="0"/>
                <a:cs typeface="Arial" panose="020B0604020202020204" pitchFamily="34" charset="0"/>
              </a:rPr>
              <a:t>		</a:t>
            </a:r>
            <a:r>
              <a:rPr lang="en-US" altLang="en-US" sz="3600" dirty="0">
                <a:solidFill>
                  <a:srgbClr val="222222"/>
                </a:solidFill>
                <a:latin typeface="Arial" panose="020B0604020202020204" pitchFamily="34" charset="0"/>
                <a:cs typeface="Arial" panose="020B0604020202020204" pitchFamily="34" charset="0"/>
              </a:rPr>
              <a:t>@de.eagles.jo.volleyball</a:t>
            </a:r>
          </a:p>
          <a:p>
            <a:pPr marL="109728" indent="0">
              <a:buNone/>
            </a:pPr>
            <a:br>
              <a:rPr lang="en-US" altLang="en-US" sz="2800" dirty="0">
                <a:solidFill>
                  <a:srgbClr val="002060"/>
                </a:solidFill>
                <a:latin typeface="Arial" panose="020B0604020202020204" pitchFamily="34" charset="0"/>
                <a:cs typeface="Arial" panose="020B0604020202020204" pitchFamily="34" charset="0"/>
              </a:rPr>
            </a:br>
            <a:r>
              <a:rPr lang="en-US" altLang="en-US" sz="2800" dirty="0">
                <a:latin typeface="Arial" panose="020B0604020202020204" pitchFamily="34" charset="0"/>
                <a:cs typeface="Arial" panose="020B0604020202020204" pitchFamily="34" charset="0"/>
              </a:rPr>
              <a:t>Website: </a:t>
            </a:r>
            <a:r>
              <a:rPr lang="en-US" altLang="en-US" sz="2800" dirty="0">
                <a:solidFill>
                  <a:srgbClr val="002060"/>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https://deeagles.wixsite.com/jovolleyball</a:t>
            </a:r>
            <a:endParaRPr lang="en-US" altLang="en-US" sz="2000" dirty="0">
              <a:solidFill>
                <a:srgbClr val="002060"/>
              </a:solidFill>
              <a:latin typeface="Arial" panose="020B0604020202020204" pitchFamily="34" charset="0"/>
              <a:cs typeface="Arial" panose="020B0604020202020204" pitchFamily="34" charset="0"/>
            </a:endParaRPr>
          </a:p>
          <a:p>
            <a:pPr marL="109728" indent="0">
              <a:buNone/>
            </a:pPr>
            <a:br>
              <a:rPr lang="en-US" altLang="en-US" sz="2800" dirty="0">
                <a:solidFill>
                  <a:srgbClr val="222222"/>
                </a:solidFill>
                <a:latin typeface="Arial" panose="020B0604020202020204" pitchFamily="34" charset="0"/>
                <a:cs typeface="Arial" panose="020B0604020202020204" pitchFamily="34" charset="0"/>
              </a:rPr>
            </a:br>
            <a:r>
              <a:rPr lang="en-US" altLang="en-US" sz="3600" dirty="0">
                <a:solidFill>
                  <a:srgbClr val="222222"/>
                </a:solidFill>
                <a:latin typeface="Arial" panose="020B0604020202020204" pitchFamily="34" charset="0"/>
                <a:cs typeface="Arial" panose="020B0604020202020204" pitchFamily="34" charset="0"/>
              </a:rPr>
              <a:t>Email: </a:t>
            </a:r>
            <a:r>
              <a:rPr lang="en-US" altLang="en-US" sz="3600" dirty="0">
                <a:solidFill>
                  <a:srgbClr val="222222"/>
                </a:solidFill>
                <a:latin typeface="Arial" panose="020B0604020202020204" pitchFamily="34" charset="0"/>
                <a:cs typeface="Arial" panose="020B0604020202020204" pitchFamily="34" charset="0"/>
                <a:hlinkClick r:id="rId4"/>
              </a:rPr>
              <a:t>deeaglesjovolleyball@gmail.com</a:t>
            </a:r>
            <a:endParaRPr lang="en-US" altLang="en-US" sz="2800" dirty="0">
              <a:solidFill>
                <a:srgbClr val="222222"/>
              </a:solidFill>
              <a:latin typeface="Arial" panose="020B0604020202020204" pitchFamily="34" charset="0"/>
              <a:cs typeface="Arial" panose="020B0604020202020204" pitchFamily="34" charset="0"/>
            </a:endParaRPr>
          </a:p>
        </p:txBody>
      </p:sp>
      <p:pic>
        <p:nvPicPr>
          <p:cNvPr id="1032" name="Picture 8">
            <a:extLst>
              <a:ext uri="{FF2B5EF4-FFF2-40B4-BE49-F238E27FC236}">
                <a16:creationId xmlns:a16="http://schemas.microsoft.com/office/drawing/2014/main" id="{4825B20B-0A45-45B4-9E25-84FAF4CDAF5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7000" y="960438"/>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2736EE3C-EDEB-4B0C-AA2C-4C525CB86A8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85800" y="2667000"/>
            <a:ext cx="685800" cy="685800"/>
          </a:xfrm>
          <a:prstGeom prst="rect">
            <a:avLst/>
          </a:prstGeom>
        </p:spPr>
      </p:pic>
      <p:pic>
        <p:nvPicPr>
          <p:cNvPr id="4" name="Picture 3">
            <a:extLst>
              <a:ext uri="{FF2B5EF4-FFF2-40B4-BE49-F238E27FC236}">
                <a16:creationId xmlns:a16="http://schemas.microsoft.com/office/drawing/2014/main" id="{DD090A85-FFB8-0520-6C89-57F4FF8B3594}"/>
              </a:ext>
            </a:extLst>
          </p:cNvPr>
          <p:cNvPicPr>
            <a:picLocks noChangeAspect="1"/>
          </p:cNvPicPr>
          <p:nvPr/>
        </p:nvPicPr>
        <p:blipFill>
          <a:blip r:embed="rId7">
            <a:extLst>
              <a:ext uri="{BEBA8EAE-BF5A-486C-A8C5-ECC9F3942E4B}">
                <a14:imgProps xmlns:a14="http://schemas.microsoft.com/office/drawing/2010/main">
                  <a14:imgLayer r:embed="rId8">
                    <a14:imgEffect>
                      <a14:sharpenSoften amount="25000"/>
                    </a14:imgEffect>
                  </a14:imgLayer>
                </a14:imgProps>
              </a:ext>
            </a:extLst>
          </a:blip>
          <a:stretch>
            <a:fillRect/>
          </a:stretch>
        </p:blipFill>
        <p:spPr>
          <a:xfrm>
            <a:off x="0" y="0"/>
            <a:ext cx="9125220" cy="2362200"/>
          </a:xfrm>
          <a:prstGeom prst="rect">
            <a:avLst/>
          </a:prstGeom>
        </p:spPr>
      </p:pic>
    </p:spTree>
    <p:extLst>
      <p:ext uri="{BB962C8B-B14F-4D97-AF65-F5344CB8AC3E}">
        <p14:creationId xmlns:p14="http://schemas.microsoft.com/office/powerpoint/2010/main" val="21231984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192C4F"/>
        </a:solidFill>
        <a:effectLst/>
      </p:bgPr>
    </p:bg>
    <p:spTree>
      <p:nvGrpSpPr>
        <p:cNvPr id="1" name=""/>
        <p:cNvGrpSpPr/>
        <p:nvPr/>
      </p:nvGrpSpPr>
      <p:grpSpPr>
        <a:xfrm>
          <a:off x="0" y="0"/>
          <a:ext cx="0" cy="0"/>
          <a:chOff x="0" y="0"/>
          <a:chExt cx="0" cy="0"/>
        </a:xfrm>
      </p:grpSpPr>
      <p:sp>
        <p:nvSpPr>
          <p:cNvPr id="4" name="Content Placeholder 3"/>
          <p:cNvSpPr>
            <a:spLocks noGrp="1"/>
          </p:cNvSpPr>
          <p:nvPr>
            <p:ph sz="half" idx="1"/>
          </p:nvPr>
        </p:nvSpPr>
        <p:spPr>
          <a:xfrm>
            <a:off x="4694111" y="600164"/>
            <a:ext cx="4191000" cy="5657671"/>
          </a:xfrm>
          <a:ln>
            <a:solidFill>
              <a:schemeClr val="tx2">
                <a:lumMod val="75000"/>
              </a:schemeClr>
            </a:solidFill>
          </a:ln>
        </p:spPr>
        <p:txBody>
          <a:bodyPr>
            <a:normAutofit fontScale="85000" lnSpcReduction="20000"/>
          </a:bodyPr>
          <a:lstStyle/>
          <a:p>
            <a:r>
              <a:rPr lang="en-US" sz="3600" dirty="0">
                <a:solidFill>
                  <a:schemeClr val="bg1"/>
                </a:solidFill>
                <a:latin typeface="Century Gothic" panose="020B0502020202020204" pitchFamily="34" charset="0"/>
              </a:rPr>
              <a:t> Scott Anderson</a:t>
            </a:r>
          </a:p>
          <a:p>
            <a:r>
              <a:rPr lang="en-US" sz="3600" dirty="0">
                <a:solidFill>
                  <a:schemeClr val="bg1"/>
                </a:solidFill>
                <a:latin typeface="Century Gothic" panose="020B0502020202020204" pitchFamily="34" charset="0"/>
              </a:rPr>
              <a:t> Miette Anderson</a:t>
            </a:r>
          </a:p>
          <a:p>
            <a:r>
              <a:rPr lang="en-US" sz="3600" dirty="0">
                <a:solidFill>
                  <a:schemeClr val="bg1"/>
                </a:solidFill>
                <a:latin typeface="Century Gothic" panose="020B0502020202020204" pitchFamily="34" charset="0"/>
              </a:rPr>
              <a:t> Amy </a:t>
            </a:r>
            <a:r>
              <a:rPr lang="en-US" sz="3600" dirty="0" err="1">
                <a:solidFill>
                  <a:schemeClr val="bg1"/>
                </a:solidFill>
                <a:latin typeface="Century Gothic" panose="020B0502020202020204" pitchFamily="34" charset="0"/>
              </a:rPr>
              <a:t>Geilow</a:t>
            </a:r>
            <a:endParaRPr lang="en-US" sz="3600" dirty="0">
              <a:solidFill>
                <a:schemeClr val="bg1"/>
              </a:solidFill>
              <a:latin typeface="Century Gothic" panose="020B0502020202020204" pitchFamily="34" charset="0"/>
            </a:endParaRPr>
          </a:p>
          <a:p>
            <a:r>
              <a:rPr lang="en-US" sz="3600" dirty="0">
                <a:solidFill>
                  <a:schemeClr val="bg1"/>
                </a:solidFill>
                <a:latin typeface="Century Gothic" panose="020B0502020202020204" pitchFamily="34" charset="0"/>
              </a:rPr>
              <a:t> Cassie Heyer</a:t>
            </a:r>
          </a:p>
          <a:p>
            <a:r>
              <a:rPr lang="en-US" sz="3600" dirty="0">
                <a:solidFill>
                  <a:schemeClr val="bg1"/>
                </a:solidFill>
                <a:latin typeface="Century Gothic" panose="020B0502020202020204" pitchFamily="34" charset="0"/>
              </a:rPr>
              <a:t> Cody Janzen</a:t>
            </a:r>
          </a:p>
          <a:p>
            <a:r>
              <a:rPr lang="en-US" sz="3600" dirty="0">
                <a:solidFill>
                  <a:schemeClr val="bg1"/>
                </a:solidFill>
                <a:latin typeface="Century Gothic" panose="020B0502020202020204" pitchFamily="34" charset="0"/>
              </a:rPr>
              <a:t> Kristina Kurtz</a:t>
            </a:r>
          </a:p>
          <a:p>
            <a:r>
              <a:rPr lang="en-US" sz="3600" dirty="0">
                <a:solidFill>
                  <a:schemeClr val="bg1"/>
                </a:solidFill>
                <a:latin typeface="Century Gothic" panose="020B0502020202020204" pitchFamily="34" charset="0"/>
              </a:rPr>
              <a:t> Lisa Lemke</a:t>
            </a:r>
          </a:p>
          <a:p>
            <a:r>
              <a:rPr lang="en-US" sz="3600" dirty="0">
                <a:solidFill>
                  <a:schemeClr val="bg1"/>
                </a:solidFill>
                <a:latin typeface="Century Gothic" panose="020B0502020202020204" pitchFamily="34" charset="0"/>
              </a:rPr>
              <a:t> Amanda Price</a:t>
            </a:r>
          </a:p>
          <a:p>
            <a:r>
              <a:rPr lang="en-US" sz="3600" dirty="0">
                <a:solidFill>
                  <a:schemeClr val="bg1"/>
                </a:solidFill>
                <a:latin typeface="Century Gothic" panose="020B0502020202020204" pitchFamily="34" charset="0"/>
              </a:rPr>
              <a:t> Jazmin Schott</a:t>
            </a:r>
          </a:p>
          <a:p>
            <a:r>
              <a:rPr lang="en-US" sz="3600" dirty="0">
                <a:solidFill>
                  <a:schemeClr val="bg1"/>
                </a:solidFill>
                <a:latin typeface="Century Gothic" panose="020B0502020202020204" pitchFamily="34" charset="0"/>
              </a:rPr>
              <a:t> Sara Spears</a:t>
            </a:r>
          </a:p>
          <a:p>
            <a:r>
              <a:rPr lang="en-US" sz="3600" dirty="0">
                <a:solidFill>
                  <a:schemeClr val="bg1"/>
                </a:solidFill>
                <a:latin typeface="Century Gothic" panose="020B0502020202020204" pitchFamily="34" charset="0"/>
              </a:rPr>
              <a:t> Dan Teske</a:t>
            </a:r>
          </a:p>
          <a:p>
            <a:r>
              <a:rPr lang="en-US" sz="3600" dirty="0">
                <a:solidFill>
                  <a:schemeClr val="bg1"/>
                </a:solidFill>
                <a:latin typeface="Century Gothic" panose="020B0502020202020204" pitchFamily="34" charset="0"/>
              </a:rPr>
              <a:t> Kari Wedeking</a:t>
            </a:r>
          </a:p>
        </p:txBody>
      </p:sp>
      <p:sp>
        <p:nvSpPr>
          <p:cNvPr id="6" name="TextBox 5">
            <a:extLst>
              <a:ext uri="{FF2B5EF4-FFF2-40B4-BE49-F238E27FC236}">
                <a16:creationId xmlns:a16="http://schemas.microsoft.com/office/drawing/2014/main" id="{3C6F80D7-CA99-D647-EF4E-8BA007B166A2}"/>
              </a:ext>
            </a:extLst>
          </p:cNvPr>
          <p:cNvSpPr txBox="1"/>
          <p:nvPr/>
        </p:nvSpPr>
        <p:spPr>
          <a:xfrm>
            <a:off x="122110" y="4146828"/>
            <a:ext cx="4449890" cy="1415772"/>
          </a:xfrm>
          <a:prstGeom prst="rect">
            <a:avLst/>
          </a:prstGeom>
          <a:noFill/>
        </p:spPr>
        <p:txBody>
          <a:bodyPr wrap="square" rtlCol="0">
            <a:spAutoFit/>
          </a:bodyPr>
          <a:lstStyle/>
          <a:p>
            <a:pPr algn="ctr"/>
            <a:r>
              <a:rPr lang="en-US" sz="2800" b="1" dirty="0">
                <a:solidFill>
                  <a:schemeClr val="bg1"/>
                </a:solidFill>
                <a:latin typeface="Century Gothic" panose="020B0502020202020204" pitchFamily="34" charset="0"/>
              </a:rPr>
              <a:t>More Coaches Needed! </a:t>
            </a:r>
            <a:r>
              <a:rPr lang="en-US" sz="2000" dirty="0">
                <a:solidFill>
                  <a:schemeClr val="bg1"/>
                </a:solidFill>
                <a:latin typeface="Century Gothic" panose="020B0502020202020204" pitchFamily="34" charset="0"/>
              </a:rPr>
              <a:t>Compensation is offered for Head and Assistant Coaches.  </a:t>
            </a:r>
          </a:p>
          <a:p>
            <a:endParaRPr lang="en-US" dirty="0"/>
          </a:p>
        </p:txBody>
      </p:sp>
      <p:sp>
        <p:nvSpPr>
          <p:cNvPr id="13" name="Content Placeholder 3">
            <a:extLst>
              <a:ext uri="{FF2B5EF4-FFF2-40B4-BE49-F238E27FC236}">
                <a16:creationId xmlns:a16="http://schemas.microsoft.com/office/drawing/2014/main" id="{19290520-B7A1-2821-2806-0BF07D3FCF96}"/>
              </a:ext>
            </a:extLst>
          </p:cNvPr>
          <p:cNvSpPr txBox="1">
            <a:spLocks/>
          </p:cNvSpPr>
          <p:nvPr/>
        </p:nvSpPr>
        <p:spPr>
          <a:xfrm>
            <a:off x="5181600" y="2133600"/>
            <a:ext cx="3057525" cy="3429000"/>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endParaRPr lang="en-US" dirty="0">
              <a:latin typeface="Century Gothic" panose="020B0502020202020204" pitchFamily="34" charset="0"/>
            </a:endParaRPr>
          </a:p>
        </p:txBody>
      </p:sp>
      <p:pic>
        <p:nvPicPr>
          <p:cNvPr id="2" name="Picture 1">
            <a:extLst>
              <a:ext uri="{FF2B5EF4-FFF2-40B4-BE49-F238E27FC236}">
                <a16:creationId xmlns:a16="http://schemas.microsoft.com/office/drawing/2014/main" id="{C5307F9D-2CFD-913E-43E3-FF8B4699EBFC}"/>
              </a:ext>
            </a:extLst>
          </p:cNvPr>
          <p:cNvPicPr>
            <a:picLocks noChangeAspect="1"/>
          </p:cNvPicPr>
          <p:nvPr/>
        </p:nvPicPr>
        <p:blipFill>
          <a:blip r:embed="rId3"/>
          <a:stretch>
            <a:fillRect/>
          </a:stretch>
        </p:blipFill>
        <p:spPr>
          <a:xfrm>
            <a:off x="457200" y="381000"/>
            <a:ext cx="3338277" cy="3338277"/>
          </a:xfrm>
          <a:prstGeom prst="rect">
            <a:avLst/>
          </a:prstGeom>
        </p:spPr>
      </p:pic>
    </p:spTree>
    <p:extLst>
      <p:ext uri="{BB962C8B-B14F-4D97-AF65-F5344CB8AC3E}">
        <p14:creationId xmlns:p14="http://schemas.microsoft.com/office/powerpoint/2010/main" val="32949545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7">
            <a:extLst>
              <a:ext uri="{FF2B5EF4-FFF2-40B4-BE49-F238E27FC236}">
                <a16:creationId xmlns:a16="http://schemas.microsoft.com/office/drawing/2014/main" id="{103CCD9B-2C90-4BDC-A1DB-B2AD46586984}"/>
              </a:ext>
            </a:extLst>
          </p:cNvPr>
          <p:cNvSpPr txBox="1">
            <a:spLocks/>
          </p:cNvSpPr>
          <p:nvPr/>
        </p:nvSpPr>
        <p:spPr>
          <a:xfrm>
            <a:off x="0" y="1736349"/>
            <a:ext cx="9067800" cy="5121651"/>
          </a:xfrm>
          <a:prstGeom prst="rect">
            <a:avLst/>
          </a:prstGeom>
          <a:solidFill>
            <a:srgbClr val="162746"/>
          </a:solidFill>
          <a:effectLst/>
        </p:spPr>
        <p:txBody>
          <a:bodyPr vert="horz">
            <a:normAutofit/>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marL="109728" indent="0" algn="ctr">
              <a:buNone/>
            </a:pPr>
            <a:r>
              <a:rPr lang="en-US" sz="3500" u="sng" dirty="0">
                <a:solidFill>
                  <a:schemeClr val="bg1"/>
                </a:solidFill>
                <a:latin typeface="Century Gothic" panose="020B0502020202020204" pitchFamily="34" charset="0"/>
              </a:rPr>
              <a:t>Club Directors and Coaches</a:t>
            </a:r>
          </a:p>
          <a:p>
            <a:pPr marL="109728" indent="0" algn="ctr">
              <a:buNone/>
            </a:pPr>
            <a:endParaRPr lang="en-US" sz="1800" u="sng" dirty="0">
              <a:solidFill>
                <a:schemeClr val="bg1"/>
              </a:solidFill>
              <a:latin typeface="Century Gothic" panose="020B0502020202020204" pitchFamily="34" charset="0"/>
            </a:endParaRPr>
          </a:p>
          <a:p>
            <a:pPr lvl="1" algn="ctr"/>
            <a:r>
              <a:rPr lang="en-US" sz="3200" dirty="0">
                <a:solidFill>
                  <a:schemeClr val="bg1"/>
                </a:solidFill>
                <a:latin typeface="Century Gothic" panose="020B0502020202020204" pitchFamily="34" charset="0"/>
              </a:rPr>
              <a:t>Background Screening</a:t>
            </a:r>
          </a:p>
          <a:p>
            <a:pPr lvl="1" algn="ctr"/>
            <a:r>
              <a:rPr lang="en-US" sz="3200" dirty="0">
                <a:solidFill>
                  <a:schemeClr val="bg1"/>
                </a:solidFill>
                <a:latin typeface="Century Gothic" panose="020B0502020202020204" pitchFamily="34" charset="0"/>
              </a:rPr>
              <a:t>Abuse Prevention System Training (APS)</a:t>
            </a:r>
          </a:p>
          <a:p>
            <a:pPr lvl="1" algn="ctr"/>
            <a:r>
              <a:rPr lang="en-US" sz="3200" dirty="0">
                <a:solidFill>
                  <a:schemeClr val="bg1"/>
                </a:solidFill>
                <a:latin typeface="Century Gothic" panose="020B0502020202020204" pitchFamily="34" charset="0"/>
              </a:rPr>
              <a:t>Information and coaching education</a:t>
            </a:r>
          </a:p>
          <a:p>
            <a:pPr lvl="1" algn="ctr"/>
            <a:r>
              <a:rPr lang="en-US" sz="3200" dirty="0">
                <a:solidFill>
                  <a:schemeClr val="bg1"/>
                </a:solidFill>
                <a:latin typeface="Century Gothic" panose="020B0502020202020204" pitchFamily="34" charset="0"/>
              </a:rPr>
              <a:t>Club/Player Insurance</a:t>
            </a:r>
          </a:p>
          <a:p>
            <a:pPr lvl="1" algn="ctr"/>
            <a:r>
              <a:rPr lang="en-US" sz="3200" dirty="0">
                <a:solidFill>
                  <a:schemeClr val="bg1"/>
                </a:solidFill>
                <a:latin typeface="Century Gothic" panose="020B0502020202020204" pitchFamily="34" charset="0"/>
              </a:rPr>
              <a:t>Tournament Organization Information &amp; Promotion</a:t>
            </a:r>
          </a:p>
          <a:p>
            <a:pPr lvl="1" algn="ctr"/>
            <a:r>
              <a:rPr lang="en-US" sz="3200" dirty="0">
                <a:solidFill>
                  <a:schemeClr val="bg1"/>
                </a:solidFill>
                <a:latin typeface="Century Gothic" panose="020B0502020202020204" pitchFamily="34" charset="0"/>
              </a:rPr>
              <a:t>Network of volleyball clubs across the region. </a:t>
            </a:r>
          </a:p>
          <a:p>
            <a:pPr>
              <a:buFont typeface="Wingdings 3"/>
              <a:buNone/>
            </a:pPr>
            <a:endParaRPr lang="en-US" strike="dblStrike" dirty="0"/>
          </a:p>
        </p:txBody>
      </p:sp>
      <p:pic>
        <p:nvPicPr>
          <p:cNvPr id="7" name="Picture 6">
            <a:extLst>
              <a:ext uri="{FF2B5EF4-FFF2-40B4-BE49-F238E27FC236}">
                <a16:creationId xmlns:a16="http://schemas.microsoft.com/office/drawing/2014/main" id="{DEBBCD62-132A-A484-FCCA-4093D3C2CF5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78607" y="76200"/>
            <a:ext cx="2986786" cy="1660149"/>
          </a:xfrm>
          <a:prstGeom prst="rect">
            <a:avLst/>
          </a:prstGeom>
        </p:spPr>
      </p:pic>
    </p:spTree>
    <p:extLst>
      <p:ext uri="{BB962C8B-B14F-4D97-AF65-F5344CB8AC3E}">
        <p14:creationId xmlns:p14="http://schemas.microsoft.com/office/powerpoint/2010/main" val="33281988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1"/>
          </p:nvPr>
        </p:nvSpPr>
        <p:spPr>
          <a:xfrm>
            <a:off x="0" y="1524000"/>
            <a:ext cx="9143999" cy="5334000"/>
          </a:xfrm>
          <a:solidFill>
            <a:srgbClr val="162746"/>
          </a:solidFill>
        </p:spPr>
        <p:txBody>
          <a:bodyPr>
            <a:normAutofit/>
          </a:bodyPr>
          <a:lstStyle/>
          <a:p>
            <a:pPr marL="0" lvl="0" indent="0" algn="ctr">
              <a:buNone/>
            </a:pPr>
            <a:r>
              <a:rPr lang="en-US" sz="3600" u="sng" dirty="0">
                <a:solidFill>
                  <a:schemeClr val="bg1"/>
                </a:solidFill>
                <a:latin typeface="Century Gothic" panose="020B0502020202020204" pitchFamily="34" charset="0"/>
              </a:rPr>
              <a:t>JVA Injury Incident Report</a:t>
            </a:r>
          </a:p>
          <a:p>
            <a:pPr marL="0" lvl="0" indent="0">
              <a:buNone/>
            </a:pPr>
            <a:endParaRPr lang="en-US" sz="2200" dirty="0">
              <a:solidFill>
                <a:schemeClr val="bg1"/>
              </a:solidFill>
              <a:latin typeface="Century Gothic" panose="020B0502020202020204" pitchFamily="34" charset="0"/>
            </a:endParaRPr>
          </a:p>
          <a:p>
            <a:pPr lvl="0" algn="ctr"/>
            <a:r>
              <a:rPr lang="en-US" sz="3200" dirty="0">
                <a:solidFill>
                  <a:schemeClr val="bg1"/>
                </a:solidFill>
                <a:latin typeface="Century Gothic" panose="020B0502020202020204" pitchFamily="34" charset="0"/>
              </a:rPr>
              <a:t>In the event of an injury at practice or during a game, notify the coach immediately.</a:t>
            </a:r>
          </a:p>
          <a:p>
            <a:pPr lvl="0" algn="ctr"/>
            <a:r>
              <a:rPr lang="en-US" sz="3200" dirty="0">
                <a:solidFill>
                  <a:schemeClr val="bg1"/>
                </a:solidFill>
                <a:latin typeface="Century Gothic" panose="020B0502020202020204" pitchFamily="34" charset="0"/>
              </a:rPr>
              <a:t>Coach and Director will complete the Injury Incident Report form and submit to JVA.</a:t>
            </a:r>
          </a:p>
          <a:p>
            <a:pPr lvl="0" algn="ctr"/>
            <a:r>
              <a:rPr lang="en-US" sz="3200" dirty="0">
                <a:solidFill>
                  <a:schemeClr val="bg1"/>
                </a:solidFill>
                <a:latin typeface="Century Gothic" panose="020B0502020202020204" pitchFamily="34" charset="0"/>
              </a:rPr>
              <a:t>Insurance through JVA helps cover some medical deductible costs</a:t>
            </a:r>
          </a:p>
        </p:txBody>
      </p:sp>
      <p:pic>
        <p:nvPicPr>
          <p:cNvPr id="6" name="Picture 5">
            <a:extLst>
              <a:ext uri="{FF2B5EF4-FFF2-40B4-BE49-F238E27FC236}">
                <a16:creationId xmlns:a16="http://schemas.microsoft.com/office/drawing/2014/main" id="{187BE292-5C48-B892-5119-D81210CEA0C5}"/>
              </a:ext>
            </a:extLst>
          </p:cNvPr>
          <p:cNvPicPr>
            <a:picLocks noChangeAspect="1"/>
          </p:cNvPicPr>
          <p:nvPr/>
        </p:nvPicPr>
        <p:blipFill>
          <a:blip r:embed="rId3"/>
          <a:srcRect b="10722"/>
          <a:stretch>
            <a:fillRect/>
          </a:stretch>
        </p:blipFill>
        <p:spPr>
          <a:xfrm>
            <a:off x="3078349" y="43544"/>
            <a:ext cx="2987299" cy="1480456"/>
          </a:xfrm>
          <a:prstGeom prst="rect">
            <a:avLst/>
          </a:prstGeom>
        </p:spPr>
      </p:pic>
    </p:spTree>
    <p:extLst>
      <p:ext uri="{BB962C8B-B14F-4D97-AF65-F5344CB8AC3E}">
        <p14:creationId xmlns:p14="http://schemas.microsoft.com/office/powerpoint/2010/main" val="36825144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228600"/>
            <a:ext cx="9144000" cy="1397000"/>
          </a:xfrm>
          <a:solidFill>
            <a:schemeClr val="bg1">
              <a:lumMod val="95000"/>
            </a:schemeClr>
          </a:solidFill>
          <a:ln>
            <a:solidFill>
              <a:schemeClr val="bg1">
                <a:lumMod val="95000"/>
              </a:schemeClr>
            </a:solidFill>
          </a:ln>
        </p:spPr>
        <p:txBody>
          <a:bodyPr>
            <a:normAutofit/>
          </a:bodyPr>
          <a:lstStyle/>
          <a:p>
            <a:pPr algn="ctr"/>
            <a:r>
              <a:rPr lang="en-US" sz="3600" dirty="0">
                <a:effectLst>
                  <a:outerShdw blurRad="38100" dist="38100" dir="2700000" algn="tl">
                    <a:srgbClr val="000000">
                      <a:alpha val="43137"/>
                    </a:srgbClr>
                  </a:outerShdw>
                </a:effectLst>
                <a:latin typeface="Century Gothic" panose="020B0502020202020204" pitchFamily="34" charset="0"/>
              </a:rPr>
              <a:t>Officiating Training for athletes and coaches</a:t>
            </a:r>
          </a:p>
        </p:txBody>
      </p:sp>
      <p:sp>
        <p:nvSpPr>
          <p:cNvPr id="8" name="Text Placeholder 7"/>
          <p:cNvSpPr>
            <a:spLocks noGrp="1"/>
          </p:cNvSpPr>
          <p:nvPr>
            <p:ph idx="1"/>
          </p:nvPr>
        </p:nvSpPr>
        <p:spPr>
          <a:xfrm>
            <a:off x="0" y="1625600"/>
            <a:ext cx="9144000" cy="5003800"/>
          </a:xfrm>
        </p:spPr>
        <p:txBody>
          <a:bodyPr>
            <a:normAutofit fontScale="70000" lnSpcReduction="20000"/>
          </a:bodyPr>
          <a:lstStyle/>
          <a:p>
            <a:pPr lvl="1" algn="ctr"/>
            <a:r>
              <a:rPr lang="en-US" sz="4000" dirty="0">
                <a:latin typeface="Century Gothic" panose="020B0502020202020204" pitchFamily="34" charset="0"/>
              </a:rPr>
              <a:t>Required to provide 3 Scorers and 3 Referees per team.</a:t>
            </a:r>
          </a:p>
          <a:p>
            <a:pPr lvl="1" algn="ctr"/>
            <a:endParaRPr lang="en-US" sz="5100" dirty="0">
              <a:latin typeface="Century Gothic" panose="020B0502020202020204" pitchFamily="34" charset="0"/>
            </a:endParaRPr>
          </a:p>
          <a:p>
            <a:pPr lvl="1" algn="ctr"/>
            <a:r>
              <a:rPr lang="en-US" sz="4000" dirty="0">
                <a:latin typeface="Century Gothic" panose="020B0502020202020204" pitchFamily="34" charset="0"/>
              </a:rPr>
              <a:t>Live training is conducted by Scott Anderson.</a:t>
            </a:r>
          </a:p>
          <a:p>
            <a:pPr lvl="1" algn="ctr"/>
            <a:endParaRPr lang="en-US" sz="4000" dirty="0">
              <a:latin typeface="Century Gothic" panose="020B0502020202020204" pitchFamily="34" charset="0"/>
            </a:endParaRPr>
          </a:p>
          <a:p>
            <a:pPr lvl="1" algn="ctr"/>
            <a:r>
              <a:rPr lang="en-US" sz="4000" dirty="0">
                <a:latin typeface="Century Gothic" panose="020B0502020202020204" pitchFamily="34" charset="0"/>
              </a:rPr>
              <a:t>Online training is available</a:t>
            </a:r>
          </a:p>
          <a:p>
            <a:pPr lvl="1" algn="ctr"/>
            <a:endParaRPr lang="en-US" sz="4000" dirty="0">
              <a:latin typeface="Century Gothic" panose="020B0502020202020204" pitchFamily="34" charset="0"/>
            </a:endParaRPr>
          </a:p>
          <a:p>
            <a:pPr lvl="1" algn="ctr"/>
            <a:r>
              <a:rPr lang="en-US" sz="4000" dirty="0">
                <a:latin typeface="Century Gothic" panose="020B0502020202020204" pitchFamily="34" charset="0"/>
              </a:rPr>
              <a:t>Training is </a:t>
            </a:r>
            <a:r>
              <a:rPr lang="en-US" sz="4000" u="sng" dirty="0">
                <a:latin typeface="Century Gothic" panose="020B0502020202020204" pitchFamily="34" charset="0"/>
              </a:rPr>
              <a:t>Mandatory</a:t>
            </a:r>
          </a:p>
          <a:p>
            <a:pPr marL="228600" lvl="1" indent="0" algn="ctr">
              <a:buNone/>
            </a:pPr>
            <a:endParaRPr lang="en-US" sz="2400" u="sng" dirty="0">
              <a:latin typeface="Century Gothic" panose="020B0502020202020204" pitchFamily="34" charset="0"/>
            </a:endParaRPr>
          </a:p>
          <a:p>
            <a:pPr algn="ctr"/>
            <a:r>
              <a:rPr lang="en-US" sz="4000" dirty="0">
                <a:latin typeface="Century Gothic" panose="020B0502020202020204" pitchFamily="34" charset="0"/>
              </a:rPr>
              <a:t>We take pride in the level of training our athletes receive. </a:t>
            </a:r>
          </a:p>
          <a:p>
            <a:pPr marL="0" indent="0" algn="ctr">
              <a:buNone/>
            </a:pPr>
            <a:endParaRPr lang="en-US" sz="4000" dirty="0">
              <a:latin typeface="Century Gothic" panose="020B0502020202020204" pitchFamily="34" charset="0"/>
            </a:endParaRPr>
          </a:p>
          <a:p>
            <a:pPr algn="ctr"/>
            <a:r>
              <a:rPr lang="en-US" sz="4000" dirty="0">
                <a:latin typeface="Century Gothic" panose="020B0502020202020204" pitchFamily="34" charset="0"/>
              </a:rPr>
              <a:t>Training dates are TBD</a:t>
            </a:r>
          </a:p>
          <a:p>
            <a:pPr marL="457200" lvl="1" indent="0">
              <a:buNone/>
            </a:pPr>
            <a:endParaRPr lang="en-US" b="1" u="sng" dirty="0"/>
          </a:p>
          <a:p>
            <a:pPr lvl="1"/>
            <a:endParaRPr lang="en-US" b="1" u="sng" dirty="0"/>
          </a:p>
          <a:p>
            <a:pPr marL="365760" lvl="1" indent="0">
              <a:buNone/>
            </a:pPr>
            <a:endParaRPr lang="en-US" sz="2000" dirty="0"/>
          </a:p>
          <a:p>
            <a:pPr marL="365760" lvl="1" indent="0">
              <a:buNone/>
            </a:pPr>
            <a:endParaRPr lang="en-US" sz="2000" dirty="0"/>
          </a:p>
          <a:p>
            <a:pPr lvl="1"/>
            <a:endParaRPr lang="en-US" sz="2000" dirty="0"/>
          </a:p>
          <a:p>
            <a:pPr marL="365760" lvl="1" indent="0">
              <a:buNone/>
            </a:pPr>
            <a:endParaRPr lang="en-US" sz="2000" dirty="0"/>
          </a:p>
          <a:p>
            <a:pPr marL="45720" indent="0">
              <a:buNone/>
            </a:pPr>
            <a:endParaRPr lang="en-US" strike="dblStrike" dirty="0"/>
          </a:p>
        </p:txBody>
      </p:sp>
    </p:spTree>
    <p:extLst>
      <p:ext uri="{BB962C8B-B14F-4D97-AF65-F5344CB8AC3E}">
        <p14:creationId xmlns:p14="http://schemas.microsoft.com/office/powerpoint/2010/main" val="25089273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52399" y="304800"/>
            <a:ext cx="4953001" cy="1188720"/>
          </a:xfrm>
        </p:spPr>
        <p:txBody>
          <a:bodyPr>
            <a:normAutofit fontScale="90000"/>
          </a:bodyPr>
          <a:lstStyle/>
          <a:p>
            <a:pPr algn="ctr"/>
            <a:r>
              <a:rPr lang="en-US" dirty="0">
                <a:effectLst>
                  <a:outerShdw blurRad="38100" dist="38100" dir="2700000" algn="tl">
                    <a:srgbClr val="000000">
                      <a:alpha val="43137"/>
                    </a:srgbClr>
                  </a:outerShdw>
                </a:effectLst>
                <a:latin typeface="Century Gothic" panose="020B0502020202020204" pitchFamily="34" charset="0"/>
              </a:rPr>
              <a:t>Coaching philosophy</a:t>
            </a:r>
          </a:p>
        </p:txBody>
      </p:sp>
      <p:sp>
        <p:nvSpPr>
          <p:cNvPr id="8" name="Text Placeholder 7"/>
          <p:cNvSpPr>
            <a:spLocks noGrp="1"/>
          </p:cNvSpPr>
          <p:nvPr>
            <p:ph idx="1"/>
          </p:nvPr>
        </p:nvSpPr>
        <p:spPr>
          <a:xfrm>
            <a:off x="152399" y="1752600"/>
            <a:ext cx="5264185" cy="5105400"/>
          </a:xfrm>
        </p:spPr>
        <p:txBody>
          <a:bodyPr>
            <a:normAutofit/>
          </a:bodyPr>
          <a:lstStyle/>
          <a:p>
            <a:pPr algn="ctr">
              <a:lnSpc>
                <a:spcPct val="90000"/>
              </a:lnSpc>
            </a:pPr>
            <a:r>
              <a:rPr lang="en-US" sz="2400" dirty="0">
                <a:latin typeface="Century Gothic" panose="020B0502020202020204" pitchFamily="34" charset="0"/>
              </a:rPr>
              <a:t>Sportsmanship &amp; team building vs. winning. </a:t>
            </a:r>
            <a:endParaRPr lang="en-US" sz="700" dirty="0">
              <a:latin typeface="Century Gothic" panose="020B0502020202020204" pitchFamily="34" charset="0"/>
            </a:endParaRPr>
          </a:p>
          <a:p>
            <a:pPr algn="ctr">
              <a:lnSpc>
                <a:spcPct val="90000"/>
              </a:lnSpc>
            </a:pPr>
            <a:r>
              <a:rPr lang="en-US" sz="2400" dirty="0">
                <a:latin typeface="Century Gothic" panose="020B0502020202020204" pitchFamily="34" charset="0"/>
              </a:rPr>
              <a:t>Work and compete hard.</a:t>
            </a:r>
          </a:p>
          <a:p>
            <a:pPr algn="ctr">
              <a:lnSpc>
                <a:spcPct val="90000"/>
              </a:lnSpc>
            </a:pPr>
            <a:endParaRPr lang="en-US" sz="700" dirty="0">
              <a:latin typeface="Century Gothic" panose="020B0502020202020204" pitchFamily="34" charset="0"/>
            </a:endParaRPr>
          </a:p>
          <a:p>
            <a:pPr lvl="0" algn="ctr">
              <a:lnSpc>
                <a:spcPct val="90000"/>
              </a:lnSpc>
            </a:pPr>
            <a:r>
              <a:rPr lang="en-US" sz="2400" dirty="0">
                <a:latin typeface="Century Gothic" panose="020B0502020202020204" pitchFamily="34" charset="0"/>
              </a:rPr>
              <a:t>Mistakes will happen. </a:t>
            </a:r>
            <a:endParaRPr lang="en-US" sz="700" dirty="0">
              <a:latin typeface="Century Gothic" panose="020B0502020202020204" pitchFamily="34" charset="0"/>
            </a:endParaRPr>
          </a:p>
          <a:p>
            <a:pPr lvl="0" algn="ctr">
              <a:lnSpc>
                <a:spcPct val="90000"/>
              </a:lnSpc>
            </a:pPr>
            <a:r>
              <a:rPr lang="en-US" sz="2400" dirty="0">
                <a:latin typeface="Century Gothic" panose="020B0502020202020204" pitchFamily="34" charset="0"/>
              </a:rPr>
              <a:t>We value and listen to the players’ opinions, suggestions and input.</a:t>
            </a:r>
          </a:p>
          <a:p>
            <a:pPr lvl="0" algn="ctr">
              <a:lnSpc>
                <a:spcPct val="90000"/>
              </a:lnSpc>
            </a:pPr>
            <a:endParaRPr lang="en-US" sz="700" dirty="0">
              <a:latin typeface="Century Gothic" panose="020B0502020202020204" pitchFamily="34" charset="0"/>
            </a:endParaRPr>
          </a:p>
          <a:p>
            <a:pPr lvl="0" algn="ctr">
              <a:lnSpc>
                <a:spcPct val="90000"/>
              </a:lnSpc>
            </a:pPr>
            <a:r>
              <a:rPr lang="en-US" sz="2400" dirty="0">
                <a:latin typeface="Century Gothic" panose="020B0502020202020204" pitchFamily="34" charset="0"/>
              </a:rPr>
              <a:t>Club coaches will be supportive of each other and act as resources and provide input to each other if needed. </a:t>
            </a:r>
          </a:p>
          <a:p>
            <a:pPr marL="45720" lvl="0" indent="0">
              <a:lnSpc>
                <a:spcPct val="90000"/>
              </a:lnSpc>
              <a:buNone/>
            </a:pPr>
            <a:r>
              <a:rPr lang="en-US" sz="1400" dirty="0"/>
              <a:t> </a:t>
            </a:r>
          </a:p>
          <a:p>
            <a:pPr>
              <a:lnSpc>
                <a:spcPct val="90000"/>
              </a:lnSpc>
              <a:buNone/>
            </a:pPr>
            <a:endParaRPr lang="en-US" sz="900" strike="dblStrike" dirty="0"/>
          </a:p>
        </p:txBody>
      </p:sp>
      <p:pic>
        <p:nvPicPr>
          <p:cNvPr id="2" name="Picture 1">
            <a:extLst>
              <a:ext uri="{FF2B5EF4-FFF2-40B4-BE49-F238E27FC236}">
                <a16:creationId xmlns:a16="http://schemas.microsoft.com/office/drawing/2014/main" id="{5509E6CA-DC30-3CB8-9254-FB908F3C24DB}"/>
              </a:ext>
            </a:extLst>
          </p:cNvPr>
          <p:cNvPicPr>
            <a:picLocks noChangeAspect="1"/>
          </p:cNvPicPr>
          <p:nvPr/>
        </p:nvPicPr>
        <p:blipFill>
          <a:blip r:embed="rId3"/>
          <a:srcRect l="8228" r="9338"/>
          <a:stretch>
            <a:fillRect/>
          </a:stretch>
        </p:blipFill>
        <p:spPr>
          <a:xfrm>
            <a:off x="5786917" y="1918844"/>
            <a:ext cx="2496312" cy="3028254"/>
          </a:xfrm>
          <a:prstGeom prst="rect">
            <a:avLst/>
          </a:prstGeom>
        </p:spPr>
      </p:pic>
    </p:spTree>
    <p:extLst>
      <p:ext uri="{BB962C8B-B14F-4D97-AF65-F5344CB8AC3E}">
        <p14:creationId xmlns:p14="http://schemas.microsoft.com/office/powerpoint/2010/main" val="28717360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F0087D53-9295-4463-AAE4-D5C626046E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8EE54A0-7FE9-EB9A-372E-E16B6EF69DB2}"/>
              </a:ext>
            </a:extLst>
          </p:cNvPr>
          <p:cNvSpPr>
            <a:spLocks noGrp="1"/>
          </p:cNvSpPr>
          <p:nvPr>
            <p:ph type="title"/>
          </p:nvPr>
        </p:nvSpPr>
        <p:spPr>
          <a:xfrm>
            <a:off x="304800" y="260425"/>
            <a:ext cx="8182230" cy="1065836"/>
          </a:xfrm>
        </p:spPr>
        <p:txBody>
          <a:bodyPr vert="horz" lIns="91440" tIns="45720" rIns="91440" bIns="45720" rtlCol="0" anchor="ctr" anchorCtr="1">
            <a:normAutofit/>
          </a:bodyPr>
          <a:lstStyle/>
          <a:p>
            <a:pPr algn="ctr"/>
            <a:r>
              <a:rPr lang="en-US" sz="5700" dirty="0">
                <a:effectLst>
                  <a:outerShdw blurRad="38100" dist="38100" dir="2700000" algn="tl">
                    <a:srgbClr val="000000">
                      <a:alpha val="43137"/>
                    </a:srgbClr>
                  </a:outerShdw>
                </a:effectLst>
                <a:latin typeface="Century Gothic" panose="020B0502020202020204" pitchFamily="34" charset="0"/>
              </a:rPr>
              <a:t>Code of Conduct</a:t>
            </a:r>
          </a:p>
        </p:txBody>
      </p:sp>
      <p:pic>
        <p:nvPicPr>
          <p:cNvPr id="12" name="Picture 11">
            <a:extLst>
              <a:ext uri="{FF2B5EF4-FFF2-40B4-BE49-F238E27FC236}">
                <a16:creationId xmlns:a16="http://schemas.microsoft.com/office/drawing/2014/main" id="{036D1FA5-8589-4A10-4A9D-D260E5C48034}"/>
              </a:ext>
            </a:extLst>
          </p:cNvPr>
          <p:cNvPicPr>
            <a:picLocks noChangeAspect="1"/>
          </p:cNvPicPr>
          <p:nvPr/>
        </p:nvPicPr>
        <p:blipFill>
          <a:blip r:embed="rId3"/>
          <a:srcRect t="20537" b="27336"/>
          <a:stretch>
            <a:fillRect/>
          </a:stretch>
        </p:blipFill>
        <p:spPr>
          <a:xfrm>
            <a:off x="3359331" y="1534346"/>
            <a:ext cx="5507552" cy="2110126"/>
          </a:xfrm>
          <a:prstGeom prst="rect">
            <a:avLst/>
          </a:prstGeom>
        </p:spPr>
      </p:pic>
      <p:sp>
        <p:nvSpPr>
          <p:cNvPr id="26" name="sketch line">
            <a:extLst>
              <a:ext uri="{FF2B5EF4-FFF2-40B4-BE49-F238E27FC236}">
                <a16:creationId xmlns:a16="http://schemas.microsoft.com/office/drawing/2014/main" id="{D6A9C53F-5F90-40A5-8C85-5412D39C8C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37560" y="5594358"/>
            <a:ext cx="2468880" cy="18288"/>
          </a:xfrm>
          <a:custGeom>
            <a:avLst/>
            <a:gdLst>
              <a:gd name="connsiteX0" fmla="*/ 0 w 2468880"/>
              <a:gd name="connsiteY0" fmla="*/ 0 h 18288"/>
              <a:gd name="connsiteX1" fmla="*/ 592531 w 2468880"/>
              <a:gd name="connsiteY1" fmla="*/ 0 h 18288"/>
              <a:gd name="connsiteX2" fmla="*/ 1160374 w 2468880"/>
              <a:gd name="connsiteY2" fmla="*/ 0 h 18288"/>
              <a:gd name="connsiteX3" fmla="*/ 1728216 w 2468880"/>
              <a:gd name="connsiteY3" fmla="*/ 0 h 18288"/>
              <a:gd name="connsiteX4" fmla="*/ 2468880 w 2468880"/>
              <a:gd name="connsiteY4" fmla="*/ 0 h 18288"/>
              <a:gd name="connsiteX5" fmla="*/ 2468880 w 2468880"/>
              <a:gd name="connsiteY5" fmla="*/ 18288 h 18288"/>
              <a:gd name="connsiteX6" fmla="*/ 1802282 w 2468880"/>
              <a:gd name="connsiteY6" fmla="*/ 18288 h 18288"/>
              <a:gd name="connsiteX7" fmla="*/ 1209751 w 2468880"/>
              <a:gd name="connsiteY7" fmla="*/ 18288 h 18288"/>
              <a:gd name="connsiteX8" fmla="*/ 641909 w 2468880"/>
              <a:gd name="connsiteY8" fmla="*/ 18288 h 18288"/>
              <a:gd name="connsiteX9" fmla="*/ 0 w 2468880"/>
              <a:gd name="connsiteY9" fmla="*/ 18288 h 18288"/>
              <a:gd name="connsiteX10" fmla="*/ 0 w 2468880"/>
              <a:gd name="connsiteY10"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68880" h="18288" fill="none" extrusionOk="0">
                <a:moveTo>
                  <a:pt x="0" y="0"/>
                </a:moveTo>
                <a:cubicBezTo>
                  <a:pt x="171523" y="-1510"/>
                  <a:pt x="416079" y="20036"/>
                  <a:pt x="592531" y="0"/>
                </a:cubicBezTo>
                <a:cubicBezTo>
                  <a:pt x="768983" y="-20036"/>
                  <a:pt x="878305" y="13110"/>
                  <a:pt x="1160374" y="0"/>
                </a:cubicBezTo>
                <a:cubicBezTo>
                  <a:pt x="1442443" y="-13110"/>
                  <a:pt x="1612108" y="24695"/>
                  <a:pt x="1728216" y="0"/>
                </a:cubicBezTo>
                <a:cubicBezTo>
                  <a:pt x="1844324" y="-24695"/>
                  <a:pt x="2271040" y="20667"/>
                  <a:pt x="2468880" y="0"/>
                </a:cubicBezTo>
                <a:cubicBezTo>
                  <a:pt x="2468302" y="4771"/>
                  <a:pt x="2469633" y="12323"/>
                  <a:pt x="2468880" y="18288"/>
                </a:cubicBezTo>
                <a:cubicBezTo>
                  <a:pt x="2229297" y="-14659"/>
                  <a:pt x="2066775" y="30253"/>
                  <a:pt x="1802282" y="18288"/>
                </a:cubicBezTo>
                <a:cubicBezTo>
                  <a:pt x="1537789" y="6323"/>
                  <a:pt x="1379930" y="22266"/>
                  <a:pt x="1209751" y="18288"/>
                </a:cubicBezTo>
                <a:cubicBezTo>
                  <a:pt x="1039572" y="14310"/>
                  <a:pt x="837025" y="12850"/>
                  <a:pt x="641909" y="18288"/>
                </a:cubicBezTo>
                <a:cubicBezTo>
                  <a:pt x="446793" y="23726"/>
                  <a:pt x="170561" y="18472"/>
                  <a:pt x="0" y="18288"/>
                </a:cubicBezTo>
                <a:cubicBezTo>
                  <a:pt x="841" y="12879"/>
                  <a:pt x="-726" y="3977"/>
                  <a:pt x="0" y="0"/>
                </a:cubicBezTo>
                <a:close/>
              </a:path>
              <a:path w="2468880" h="18288" stroke="0" extrusionOk="0">
                <a:moveTo>
                  <a:pt x="0" y="0"/>
                </a:moveTo>
                <a:cubicBezTo>
                  <a:pt x="190931" y="24910"/>
                  <a:pt x="333688" y="11559"/>
                  <a:pt x="567842" y="0"/>
                </a:cubicBezTo>
                <a:cubicBezTo>
                  <a:pt x="801996" y="-11559"/>
                  <a:pt x="939971" y="-5677"/>
                  <a:pt x="1234440" y="0"/>
                </a:cubicBezTo>
                <a:cubicBezTo>
                  <a:pt x="1528909" y="5677"/>
                  <a:pt x="1658539" y="5184"/>
                  <a:pt x="1777594" y="0"/>
                </a:cubicBezTo>
                <a:cubicBezTo>
                  <a:pt x="1896649" y="-5184"/>
                  <a:pt x="2186164" y="23915"/>
                  <a:pt x="2468880" y="0"/>
                </a:cubicBezTo>
                <a:cubicBezTo>
                  <a:pt x="2468266" y="8857"/>
                  <a:pt x="2469384" y="13619"/>
                  <a:pt x="2468880" y="18288"/>
                </a:cubicBezTo>
                <a:cubicBezTo>
                  <a:pt x="2271330" y="36599"/>
                  <a:pt x="2001027" y="31554"/>
                  <a:pt x="1876349" y="18288"/>
                </a:cubicBezTo>
                <a:cubicBezTo>
                  <a:pt x="1751671" y="5022"/>
                  <a:pt x="1364652" y="15063"/>
                  <a:pt x="1209751" y="18288"/>
                </a:cubicBezTo>
                <a:cubicBezTo>
                  <a:pt x="1054850" y="21513"/>
                  <a:pt x="748438" y="20074"/>
                  <a:pt x="617220" y="18288"/>
                </a:cubicBezTo>
                <a:cubicBezTo>
                  <a:pt x="486002" y="16502"/>
                  <a:pt x="237432" y="27200"/>
                  <a:pt x="0" y="18288"/>
                </a:cubicBezTo>
                <a:cubicBezTo>
                  <a:pt x="-487" y="10816"/>
                  <a:pt x="-839" y="6058"/>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a:extLst>
              <a:ext uri="{FF2B5EF4-FFF2-40B4-BE49-F238E27FC236}">
                <a16:creationId xmlns:a16="http://schemas.microsoft.com/office/drawing/2014/main" id="{2C2EB7AC-29EB-E9F9-1205-DF29B3F2538F}"/>
              </a:ext>
            </a:extLst>
          </p:cNvPr>
          <p:cNvGrpSpPr/>
          <p:nvPr/>
        </p:nvGrpSpPr>
        <p:grpSpPr>
          <a:xfrm>
            <a:off x="21771" y="1746105"/>
            <a:ext cx="3657600" cy="5237329"/>
            <a:chOff x="700982" y="-11705380"/>
            <a:chExt cx="6209076" cy="42896138"/>
          </a:xfrm>
        </p:grpSpPr>
        <p:sp>
          <p:nvSpPr>
            <p:cNvPr id="8" name="Rectangle 7">
              <a:extLst>
                <a:ext uri="{FF2B5EF4-FFF2-40B4-BE49-F238E27FC236}">
                  <a16:creationId xmlns:a16="http://schemas.microsoft.com/office/drawing/2014/main" id="{54AF2067-49EF-75B9-B960-AE27B4352AB0}"/>
                </a:ext>
              </a:extLst>
            </p:cNvPr>
            <p:cNvSpPr/>
            <p:nvPr/>
          </p:nvSpPr>
          <p:spPr>
            <a:xfrm>
              <a:off x="3708353" y="0"/>
              <a:ext cx="3047318" cy="578050"/>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en-US"/>
            </a:p>
          </p:txBody>
        </p:sp>
        <p:sp>
          <p:nvSpPr>
            <p:cNvPr id="10" name="TextBox 9">
              <a:extLst>
                <a:ext uri="{FF2B5EF4-FFF2-40B4-BE49-F238E27FC236}">
                  <a16:creationId xmlns:a16="http://schemas.microsoft.com/office/drawing/2014/main" id="{834D7AC8-4BFF-7FC0-616A-E75CB17F408A}"/>
                </a:ext>
              </a:extLst>
            </p:cNvPr>
            <p:cNvSpPr txBox="1"/>
            <p:nvPr/>
          </p:nvSpPr>
          <p:spPr>
            <a:xfrm>
              <a:off x="700982" y="-11705380"/>
              <a:ext cx="6209076" cy="42896138"/>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61177" tIns="61177" rIns="61177" bIns="61177" numCol="1" spcCol="1270" anchor="ctr" anchorCtr="0">
              <a:noAutofit/>
            </a:bodyPr>
            <a:lstStyle/>
            <a:p>
              <a:pPr marL="278892" indent="-278892" algn="ctr" defTabSz="143165">
                <a:spcBef>
                  <a:spcPct val="0"/>
                </a:spcBef>
                <a:spcAft>
                  <a:spcPct val="35000"/>
                </a:spcAft>
                <a:buFont typeface="Arial" panose="020B0604020202020204" pitchFamily="34" charset="0"/>
                <a:buChar char="•"/>
              </a:pPr>
              <a:r>
                <a:rPr lang="en-US" sz="2800" b="1" kern="1200" dirty="0">
                  <a:solidFill>
                    <a:schemeClr val="tx1">
                      <a:hueOff val="0"/>
                      <a:satOff val="0"/>
                      <a:lumOff val="0"/>
                      <a:alphaOff val="0"/>
                    </a:schemeClr>
                  </a:solidFill>
                  <a:latin typeface="Century Gothic" panose="020B0502020202020204" pitchFamily="34" charset="0"/>
                  <a:ea typeface="+mn-ea"/>
                  <a:cs typeface="+mn-cs"/>
                </a:rPr>
                <a:t>Building Relationships</a:t>
              </a:r>
              <a:endParaRPr lang="en-US" sz="2800" kern="1200" dirty="0">
                <a:solidFill>
                  <a:schemeClr val="tx1">
                    <a:hueOff val="0"/>
                    <a:satOff val="0"/>
                    <a:lumOff val="0"/>
                    <a:alphaOff val="0"/>
                  </a:schemeClr>
                </a:solidFill>
                <a:latin typeface="Century Gothic" panose="020B0502020202020204" pitchFamily="34" charset="0"/>
                <a:ea typeface="+mn-ea"/>
                <a:cs typeface="+mn-cs"/>
              </a:endParaRPr>
            </a:p>
            <a:p>
              <a:pPr marL="278892" indent="-278892" algn="ctr" defTabSz="143165">
                <a:spcBef>
                  <a:spcPct val="0"/>
                </a:spcBef>
                <a:spcAft>
                  <a:spcPct val="35000"/>
                </a:spcAft>
                <a:buFont typeface="Arial" panose="020B0604020202020204" pitchFamily="34" charset="0"/>
                <a:buChar char="•"/>
              </a:pPr>
              <a:r>
                <a:rPr lang="en-US" sz="2800" b="1" kern="1200" dirty="0">
                  <a:solidFill>
                    <a:schemeClr val="tx1">
                      <a:hueOff val="0"/>
                      <a:satOff val="0"/>
                      <a:lumOff val="0"/>
                      <a:alphaOff val="0"/>
                    </a:schemeClr>
                  </a:solidFill>
                  <a:latin typeface="Century Gothic" panose="020B0502020202020204" pitchFamily="34" charset="0"/>
                  <a:ea typeface="+mn-ea"/>
                  <a:cs typeface="+mn-cs"/>
                </a:rPr>
                <a:t> Positive Attitude</a:t>
              </a:r>
            </a:p>
            <a:p>
              <a:pPr marL="133868" indent="-133868" algn="ctr" defTabSz="143165">
                <a:spcBef>
                  <a:spcPct val="0"/>
                </a:spcBef>
                <a:spcAft>
                  <a:spcPct val="35000"/>
                </a:spcAft>
                <a:buFont typeface="Arial" panose="020B0604020202020204" pitchFamily="34" charset="0"/>
                <a:buChar char="•"/>
              </a:pPr>
              <a:r>
                <a:rPr lang="en-US" sz="2800" b="1" kern="1200" dirty="0">
                  <a:solidFill>
                    <a:schemeClr val="tx1">
                      <a:hueOff val="0"/>
                      <a:satOff val="0"/>
                      <a:lumOff val="0"/>
                      <a:alphaOff val="0"/>
                    </a:schemeClr>
                  </a:solidFill>
                  <a:latin typeface="Century Gothic" panose="020B0502020202020204" pitchFamily="34" charset="0"/>
                  <a:ea typeface="+mn-ea"/>
                  <a:cs typeface="+mn-cs"/>
                </a:rPr>
                <a:t>Setting a Good Example</a:t>
              </a:r>
            </a:p>
            <a:p>
              <a:pPr algn="ctr" defTabSz="234696">
                <a:spcBef>
                  <a:spcPct val="0"/>
                </a:spcBef>
                <a:spcAft>
                  <a:spcPct val="35000"/>
                </a:spcAft>
              </a:pPr>
              <a:endParaRPr lang="en-US" sz="3200" kern="1200" dirty="0">
                <a:latin typeface="Century Gothic" panose="020B0502020202020204" pitchFamily="34" charset="0"/>
              </a:endParaRPr>
            </a:p>
          </p:txBody>
        </p:sp>
      </p:grpSp>
    </p:spTree>
    <p:extLst>
      <p:ext uri="{BB962C8B-B14F-4D97-AF65-F5344CB8AC3E}">
        <p14:creationId xmlns:p14="http://schemas.microsoft.com/office/powerpoint/2010/main" val="370441979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35794</TotalTime>
  <Words>3949</Words>
  <Application>Microsoft Office PowerPoint</Application>
  <PresentationFormat>On-screen Show (4:3)</PresentationFormat>
  <Paragraphs>322</Paragraphs>
  <Slides>30</Slides>
  <Notes>30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30</vt:i4>
      </vt:variant>
    </vt:vector>
  </HeadingPairs>
  <TitlesOfParts>
    <vt:vector size="38" baseType="lpstr">
      <vt:lpstr>Aptos</vt:lpstr>
      <vt:lpstr>Aptos Display</vt:lpstr>
      <vt:lpstr>Arial</vt:lpstr>
      <vt:lpstr>Calibri</vt:lpstr>
      <vt:lpstr>Century Gothic</vt:lpstr>
      <vt:lpstr>Nunito Sans</vt:lpstr>
      <vt:lpstr>Wingdings 3</vt:lpstr>
      <vt:lpstr>Office Theme</vt:lpstr>
      <vt:lpstr>DE EAGLES JO VOLLEYBALL</vt:lpstr>
      <vt:lpstr>PowerPoint Presentation</vt:lpstr>
      <vt:lpstr>PowerPoint Presentation</vt:lpstr>
      <vt:lpstr>PowerPoint Presentation</vt:lpstr>
      <vt:lpstr>PowerPoint Presentation</vt:lpstr>
      <vt:lpstr>PowerPoint Presentation</vt:lpstr>
      <vt:lpstr>Officiating Training for athletes and coaches</vt:lpstr>
      <vt:lpstr>Coaching philosophy</vt:lpstr>
      <vt:lpstr>Code of Conduct</vt:lpstr>
      <vt:lpstr>Playing Time</vt:lpstr>
      <vt:lpstr>Club Policies</vt:lpstr>
      <vt:lpstr>PowerPoint Presentation</vt:lpstr>
      <vt:lpstr>Program Specifics</vt:lpstr>
      <vt:lpstr>Age Waiver</vt:lpstr>
      <vt:lpstr>Tentative schedules</vt:lpstr>
      <vt:lpstr>Attendance Policy</vt:lpstr>
      <vt:lpstr>24-hour rule &amp; Conflict Resolution</vt:lpstr>
      <vt:lpstr>Program fees</vt:lpstr>
      <vt:lpstr>Uniforms</vt:lpstr>
      <vt:lpstr>Registration and Payment is Online!</vt:lpstr>
      <vt:lpstr>PowerPoint Presentation</vt:lpstr>
      <vt:lpstr>PowerPoint Presentation</vt:lpstr>
      <vt:lpstr>Electronic Payment</vt:lpstr>
      <vt:lpstr>Payment</vt:lpstr>
      <vt:lpstr>Form Drop Off Options</vt:lpstr>
      <vt:lpstr>Club Swag</vt:lpstr>
      <vt:lpstr>February Eagle Leap Tournament</vt:lpstr>
      <vt:lpstr>Academic Scholarship Program</vt:lpstr>
      <vt:lpstr>PowerPoint Presentation</vt:lpstr>
      <vt:lpstr>PowerPoint Presentation</vt:lpstr>
    </vt:vector>
  </TitlesOfParts>
  <Company>Hewlett-Packard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the parent information meeting</dc:title>
  <dc:creator>Michelle Anderson</dc:creator>
  <cp:lastModifiedBy>Steve Wedeking</cp:lastModifiedBy>
  <cp:revision>539</cp:revision>
  <cp:lastPrinted>2025-09-28T22:31:11Z</cp:lastPrinted>
  <dcterms:created xsi:type="dcterms:W3CDTF">2017-10-24T22:28:35Z</dcterms:created>
  <dcterms:modified xsi:type="dcterms:W3CDTF">2025-09-29T02:26:22Z</dcterms:modified>
</cp:coreProperties>
</file>